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1"/>
  </p:notesMasterIdLst>
  <p:sldIdLst>
    <p:sldId id="256" r:id="rId2"/>
    <p:sldId id="257" r:id="rId3"/>
    <p:sldId id="259" r:id="rId4"/>
    <p:sldId id="260" r:id="rId5"/>
    <p:sldId id="261" r:id="rId6"/>
    <p:sldId id="262" r:id="rId7"/>
    <p:sldId id="263" r:id="rId8"/>
    <p:sldId id="264" r:id="rId9"/>
    <p:sldId id="429" r:id="rId10"/>
    <p:sldId id="411" r:id="rId11"/>
    <p:sldId id="412" r:id="rId12"/>
    <p:sldId id="431" r:id="rId13"/>
    <p:sldId id="413" r:id="rId14"/>
    <p:sldId id="423" r:id="rId15"/>
    <p:sldId id="424" r:id="rId16"/>
    <p:sldId id="432"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 id="473" r:id="rId41"/>
    <p:sldId id="474" r:id="rId42"/>
    <p:sldId id="475" r:id="rId43"/>
    <p:sldId id="476" r:id="rId44"/>
    <p:sldId id="477" r:id="rId45"/>
    <p:sldId id="478" r:id="rId46"/>
    <p:sldId id="479" r:id="rId47"/>
    <p:sldId id="480" r:id="rId48"/>
    <p:sldId id="481" r:id="rId49"/>
    <p:sldId id="482" r:id="rId50"/>
    <p:sldId id="483" r:id="rId51"/>
    <p:sldId id="484" r:id="rId52"/>
    <p:sldId id="485" r:id="rId53"/>
    <p:sldId id="486" r:id="rId54"/>
    <p:sldId id="487" r:id="rId55"/>
    <p:sldId id="488" r:id="rId56"/>
    <p:sldId id="489" r:id="rId57"/>
    <p:sldId id="490" r:id="rId58"/>
    <p:sldId id="491" r:id="rId59"/>
    <p:sldId id="346" r:id="rId60"/>
  </p:sldIdLst>
  <p:sldSz cx="9144000" cy="5143500" type="screen16x9"/>
  <p:notesSz cx="6858000" cy="9144000"/>
  <p:embeddedFontLst>
    <p:embeddedFont>
      <p:font typeface="Montserrat" panose="00000500000000000000"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3" roundtripDataSignature="AMtx7mj/DYiqbYah10Fs2h163xeysMYeE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7" Type="http://schemas.openxmlformats.org/officeDocument/2006/relationships/slide" Target="slides/slide6.xml"/><Relationship Id="rId20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20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203" Type="http://customschemas.google.com/relationships/presentationmetadata" Target="metadata"/><Relationship Id="rId20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20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206"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FBAAA05-70DF-F8A3-CE35-0C72C7A43E6F}"/>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7D5D3536-8018-95BA-4E32-B242C7D11D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a:extLst>
              <a:ext uri="{FF2B5EF4-FFF2-40B4-BE49-F238E27FC236}">
                <a16:creationId xmlns:a16="http://schemas.microsoft.com/office/drawing/2014/main" id="{21A250D4-C934-4BF2-2D50-B3AB8118BE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332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27821BF8-94DC-4F17-0FA2-25E77C15A230}"/>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1018D246-961C-5442-C79F-535AE56FE2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66517418-B726-0FA0-4F83-068E1626A4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669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37728AB9-5DDF-0F75-E2A3-9E43E7AC7163}"/>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E89D30BC-574E-C9C1-3CCA-4D036EAC73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19C4BF40-C018-6FB5-8B07-EC8B23433A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8115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5831BC14-7A6A-6F8E-D976-3C8CEF36FBF2}"/>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AC235CA3-3AB3-42FD-3749-B9000604FD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425133BC-ACF3-7BD4-ED7E-2312FA20C7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95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170187C0-A944-CDE9-FA5D-49F807BFE278}"/>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06B76A67-F037-ADB8-0130-82824CE886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93EA539F-EE62-AD77-A1B1-CFE64E2708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6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f2ca59f45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1f2ca59f451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1859B115-93F1-7008-5F74-6576D1B4952B}"/>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92620767-EFD8-5841-C22D-D186D868CE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199F2D48-453E-CA3E-3E00-32B29732FD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899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AB20732A-C6AB-08AD-36FD-79CF3D417DB8}"/>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E44ADCCC-1538-CFAF-CF6E-7439D143D2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4BFF6C10-F23C-5A75-E095-7F981DEE6E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5333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4E6E4EC1-8416-691C-D936-E238F0023B4B}"/>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9F3FFD0D-514C-FBDA-3557-285A83369C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CF44B44D-45BE-A2B9-1404-7108BA9F7D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42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9CA6BAC6-D9EF-D11A-2780-BDE684537335}"/>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71BAC549-5A6D-3B4E-FC73-5C82EF5E17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66817B41-FA95-BCD9-D97D-7A02348B7C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232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7DD5120B-2287-6AD3-28EA-D41FBF77F297}"/>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37B0C059-A90A-A2D6-1FDF-041FD2D87F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423CA04C-7C8C-E07F-6208-59869B55F6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5107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BA4D0846-44DA-4949-E66D-8C5A2232C65F}"/>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8A9101C5-D034-48AD-A328-FC7C85F712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89A0A7A4-61CA-2E45-5C07-3141DC28ED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05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7030BF96-AFDC-2A68-130B-27F12B4D2866}"/>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9F5563A9-4A52-C3CF-837A-782FBD5A76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4949DB34-8FD1-AFD7-6AAE-F168B95842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324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66770A8F-4CB6-C1DB-1F48-5A48576298DB}"/>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E6E1F954-9510-C66B-0638-17017BBAE1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FCCDC61B-F74B-CB17-45E6-82D4CBE7BE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353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F9D4780A-7137-8745-5EC1-D1368138AA57}"/>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4FAF4C9C-4E3B-ECA6-98AB-D63A151687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0D0048D9-CDEB-377E-C5B2-605D72F0B8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943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0CFD0738-E830-75E3-3E09-E16CE2AD4B3F}"/>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D7887A02-EEEE-9EC7-ECF5-D578055923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F529E1E1-D273-2264-7F66-E9854CDCEB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44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8823594F-E459-BB54-A4F2-23C2596665DE}"/>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C51E6FAF-6954-EF1C-43D6-A54A4D3009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B3449CBF-426A-F33A-0A5C-6D9C26DE82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042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C4B751FF-4382-3161-69EB-7C06C29AED33}"/>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261EB001-4880-A16C-0205-5AB0216FC7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E67B8F30-F60E-F980-5A92-8AD33EE545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256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E63B0B81-186D-8687-667B-8C5FEFE4149F}"/>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1520BE6F-7C45-06E9-D9AB-F3C784C96F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D4A40A74-BE35-2CDB-13CD-EA2582AB5B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668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848C66E6-D9F2-215B-23CD-093173094995}"/>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9224B657-0A92-601F-60BE-7B11499EAD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5F34BF4B-3B4A-FC74-76A4-6B539C7C34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679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3195A47B-1A31-D4D2-08E6-E9972970043F}"/>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F7234B44-555B-E718-B822-EB76B1C861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B5B4501B-CBD6-65B3-B9B4-10E291DDF4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625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ADAF2DF4-2EDF-8361-8764-C4452EE22A33}"/>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C9352F81-57BF-0090-E292-65E01F2646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F249F0D9-8277-32BC-F691-E156990318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692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496896E5-77AF-A3F5-6382-28C2B5A461AA}"/>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F1EEDDB9-7091-4044-1C39-3D81486984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B322176B-4E06-782D-189E-55A2421952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795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716DF6C4-1559-107E-E6B2-E8E8CE1AE9B8}"/>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1B5ED9A1-CEEA-29BF-3F93-07224F6BE1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AA5C9DA6-6722-340A-A6A1-AFA6CC5C13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806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B05AA8AB-BA8D-DCE7-406A-EB0CC21EA180}"/>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80E1CF4F-4316-5B93-5C5E-B4631EB25D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8D28E279-5D8E-5F95-C5D3-3C2E9689C0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373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E17DF45A-B552-CAA3-9CF7-B600F5673362}"/>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4FFB5DE5-1CA6-9F1A-A262-37A5B02D04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9DEF1647-1ECA-06C3-2EDA-4BC6D63710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88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F35D3104-0D18-54F2-B936-E8CF5AF38411}"/>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A8215206-AC11-022A-0971-1D4CB0367B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866F2C49-9899-B3AC-853D-05A16BFB16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00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C26ADB22-BFF3-EEE2-D87F-949C7176F541}"/>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6283938F-A860-A6C9-56C3-D93A572966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498C4877-7E7B-FF38-0B69-832EE64408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533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E4205A68-6D7C-B03C-2C01-28F54CFF9BBF}"/>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520BD1F3-E6ED-6A44-9E12-6A590C117A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A686B5BE-23F0-1984-17F1-69A887966F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606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B0AFAEFF-E8B6-C85F-4C46-086897A5F831}"/>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74856762-4B0A-29AD-9B75-84E666463C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B9B22939-FC29-3DDE-912A-C525852141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596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CC7CDD54-E82F-4B96-BBC4-972709E8D77F}"/>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D16BD159-4161-8D9F-7740-B478A7936B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E5DC79B8-CF51-19E2-18C2-DFDFEEE956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997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B7E0159A-5BEE-EF2D-DF46-728875C79522}"/>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61E749C3-AFA2-3FEF-5F7D-5E52E58133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EECBB6C0-831A-815D-9D31-416CE392D4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1461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623C3761-84BB-8B54-D471-30A4BCE8167C}"/>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F6BCFA87-90A6-D4B2-D2B4-C43F1CA470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8647D4CB-7FF6-EBD5-B0AA-6DFFD25DC7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426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B27358C4-E744-40EC-8684-75BA61EF3896}"/>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22BD92BC-2E48-E025-25A1-6EDE7922DC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22EE83D5-DADF-6428-D14F-08CA116EDE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5519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E6A6BDFE-BA78-C193-C59B-C45856256F82}"/>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F2A62B27-FC79-E2C6-CA0C-DE6466B222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0302A75C-8A8F-0075-B082-558F419682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10398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BBD52090-8B3D-67A0-B342-FF1235AF408A}"/>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3213DF9E-492B-3447-501F-E8990C3268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52139BD4-EAF1-7655-228D-DADF051774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540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f2ca59f45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1f2ca59f45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681C6185-BC82-9BC7-B846-AC4F1302F5B4}"/>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23175FC6-B9E1-D4C6-76CA-3828E0A95E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18D2A898-5103-E244-CFF7-D08662AE34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5190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8BE67307-5E32-8B88-739C-5D4E62C4E051}"/>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00F94E89-E453-0B1F-77D7-4C2AF54DB4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F0CE2E6C-F754-B63C-C7BE-C97E7BB677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871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C7297E75-9E72-0463-4F2F-19EAB6D815C3}"/>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DFAF586A-1899-17EE-878E-ADA888795E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83012904-867D-69B1-88C7-E2B2495231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9039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D7531EA5-02FC-BB5F-D44B-9E9B9D219F7C}"/>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40EAD07B-2AE8-8583-98B7-A01FE405B0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DE95BF5C-891D-D273-8203-073F1C1E7F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32657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4D6053F3-DE21-AD25-97D8-1EDEA8803F3E}"/>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89E6CA56-125B-9917-69A1-9F3D3AB2B2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93F9F836-80C6-ADAE-2D7E-C48FEBE83E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860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12851098-CD18-EF61-0680-F0E1C411A37D}"/>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1E428919-E432-DBC5-7922-4195082C58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F9050F9F-6088-BE43-1838-8E82C3C96E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5137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1E85C06D-822E-85DE-08EF-7D9DF2EBEAB4}"/>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7ACE8D1F-7088-1D2E-57C8-93AB5D18F9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7EE19B13-367E-BE65-F07D-EEF3ADE4EC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2627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0BB9C626-F447-4561-7FC6-5A09D4B11524}"/>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1DC36148-CA7F-F62B-3E90-1E754E73C1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65AE66C7-27BE-F6BC-0EEA-F01686DCAB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6457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8505779B-C79A-96D4-9A38-0E562AF43CF6}"/>
            </a:ext>
          </a:extLst>
        </p:cNvPr>
        <p:cNvGrpSpPr/>
        <p:nvPr/>
      </p:nvGrpSpPr>
      <p:grpSpPr>
        <a:xfrm>
          <a:off x="0" y="0"/>
          <a:ext cx="0" cy="0"/>
          <a:chOff x="0" y="0"/>
          <a:chExt cx="0" cy="0"/>
        </a:xfrm>
      </p:grpSpPr>
      <p:sp>
        <p:nvSpPr>
          <p:cNvPr id="231" name="Google Shape;231;p16:notes">
            <a:extLst>
              <a:ext uri="{FF2B5EF4-FFF2-40B4-BE49-F238E27FC236}">
                <a16:creationId xmlns:a16="http://schemas.microsoft.com/office/drawing/2014/main" id="{281ED059-97FC-C9A9-7A5B-1C6155A8B0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a:extLst>
              <a:ext uri="{FF2B5EF4-FFF2-40B4-BE49-F238E27FC236}">
                <a16:creationId xmlns:a16="http://schemas.microsoft.com/office/drawing/2014/main" id="{0F14FE44-4F6C-8D78-D9C6-AA091E437F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1093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ea8a7dc1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g1ea8a7dc1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f2ca59f45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f2ca59f45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f2ca59f45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f2ca59f451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D2E5EA4-3045-69E0-61A0-32CA4697F907}"/>
            </a:ext>
          </a:extLst>
        </p:cNvPr>
        <p:cNvGrpSpPr/>
        <p:nvPr/>
      </p:nvGrpSpPr>
      <p:grpSpPr>
        <a:xfrm>
          <a:off x="0" y="0"/>
          <a:ext cx="0" cy="0"/>
          <a:chOff x="0" y="0"/>
          <a:chExt cx="0" cy="0"/>
        </a:xfrm>
      </p:grpSpPr>
      <p:sp>
        <p:nvSpPr>
          <p:cNvPr id="85" name="Google Shape;85;p6:notes">
            <a:extLst>
              <a:ext uri="{FF2B5EF4-FFF2-40B4-BE49-F238E27FC236}">
                <a16:creationId xmlns:a16="http://schemas.microsoft.com/office/drawing/2014/main" id="{4B2EF452-D412-5FF5-CC77-D6DDEA8D43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a:extLst>
              <a:ext uri="{FF2B5EF4-FFF2-40B4-BE49-F238E27FC236}">
                <a16:creationId xmlns:a16="http://schemas.microsoft.com/office/drawing/2014/main" id="{170BA420-581F-3032-6D32-34A8A1F0B53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368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7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7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8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8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Conteúdo" type="obj">
  <p:cSld name="Título e Conteúdo">
    <p:spTree>
      <p:nvGrpSpPr>
        <p:cNvPr id="1" name="Shape 21"/>
        <p:cNvGrpSpPr/>
        <p:nvPr/>
      </p:nvGrpSpPr>
      <p:grpSpPr>
        <a:xfrm>
          <a:off x="0" y="0"/>
          <a:ext cx="0" cy="0"/>
          <a:chOff x="0" y="0"/>
          <a:chExt cx="0" cy="0"/>
        </a:xfrm>
      </p:grpSpPr>
      <p:sp>
        <p:nvSpPr>
          <p:cNvPr id="22" name="Google Shape;22;p6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18306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7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7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7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8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8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8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8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8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8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legislacao.planalto.gov.br/legisla/legislacao.nsf/Viw_Identificacao/lei%2012.527-2011?OpenDocu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pensador.com/autor/carlos_bernardo_gonzalez_pecotch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https://www.planalto.gov.br/ccivil_03/_ato2019-2022/2021/lei/l14133.htm#promulgaca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hyperlink" Target="https://www.planalto.gov.br/ccivil_03/_ato2019-2022/2021/lei/l14133.htm#art88%C2%A74"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hyperlink" Target="https://www.planalto.gov.br/ccivil_03/_Ato2011-2014/2011/Lei/L12527.htm" TargetMode="External"/><Relationship Id="rId4" Type="http://schemas.openxmlformats.org/officeDocument/2006/relationships/hyperlink" Target="https://www.planalto.gov.br/ccivil_03/_ato2019-2022/2021/lei/l14133.htm#art19iii"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hyperlink" Target="https://www.planalto.gov.br/ccivil_03/_ato2019-2022/2021/lei/l14133.htm#promulgacao" TargetMode="External"/><Relationship Id="rId4" Type="http://schemas.openxmlformats.org/officeDocument/2006/relationships/hyperlink" Target="https://www.planalto.gov.br/ccivil_03/_ato2019-2022/2021/lei/l14133.htm#art174"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hyperlink" Target="https://www.planalto.gov.br/ccivil_03/_ato2019-2022/2021/lei/l14133.htm#art17%C2%A72" TargetMode="External"/><Relationship Id="rId5" Type="http://schemas.openxmlformats.org/officeDocument/2006/relationships/hyperlink" Target="https://www.planalto.gov.br/ccivil_03/_ato2019-2022/2021/lei/l14133.htm#art8" TargetMode="External"/><Relationship Id="rId4" Type="http://schemas.openxmlformats.org/officeDocument/2006/relationships/hyperlink" Target="https://www.planalto.gov.br/ccivil_03/_ato2019-2022/2021/lei/l14133.htm#art7"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hyperlink" Target="https://www.planalto.gov.br/ccivil_03/_Ato2023-2026/2024/Decreto/D12304.ht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5" name="Google Shape;55;p1"/>
          <p:cNvSpPr txBox="1"/>
          <p:nvPr/>
        </p:nvSpPr>
        <p:spPr>
          <a:xfrm>
            <a:off x="487330" y="894421"/>
            <a:ext cx="6591600" cy="138496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pt-BR" sz="3900" b="1" i="0" u="none" strike="noStrike" cap="none" dirty="0">
                <a:solidFill>
                  <a:srgbClr val="FF6C00"/>
                </a:solidFill>
                <a:latin typeface="Arial"/>
                <a:ea typeface="Arial"/>
                <a:cs typeface="Arial"/>
                <a:sym typeface="Arial"/>
              </a:rPr>
              <a:t>As publicações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900"/>
              <a:buFont typeface="Arial"/>
              <a:buNone/>
            </a:pPr>
            <a:endParaRPr sz="3900" b="1" i="0" u="none" strike="noStrike" cap="none" dirty="0">
              <a:solidFill>
                <a:srgbClr val="FF6C00"/>
              </a:solidFill>
              <a:latin typeface="Montserrat"/>
              <a:ea typeface="Montserrat"/>
              <a:cs typeface="Montserrat"/>
              <a:sym typeface="Montserrat"/>
            </a:endParaRPr>
          </a:p>
        </p:txBody>
      </p:sp>
      <p:sp>
        <p:nvSpPr>
          <p:cNvPr id="56" name="Google Shape;56;p1"/>
          <p:cNvSpPr txBox="1"/>
          <p:nvPr/>
        </p:nvSpPr>
        <p:spPr>
          <a:xfrm>
            <a:off x="626904" y="2410026"/>
            <a:ext cx="4196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pt-BR" sz="2800" b="0" i="0" u="none" strike="noStrike" cap="none" dirty="0">
                <a:solidFill>
                  <a:schemeClr val="lt1"/>
                </a:solidFill>
                <a:latin typeface="Arial"/>
                <a:ea typeface="Arial"/>
                <a:cs typeface="Arial"/>
                <a:sym typeface="Arial"/>
              </a:rPr>
              <a:t>Na Lei 14.133/2021</a:t>
            </a:r>
            <a:endParaRPr sz="2800" b="0"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INTRODUÇÃO</a:t>
            </a:r>
            <a:endParaRPr/>
          </a:p>
        </p:txBody>
      </p:sp>
      <p:pic>
        <p:nvPicPr>
          <p:cNvPr id="151" name="Google Shape;151;p4"/>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152" name="Google Shape;152;p4"/>
          <p:cNvSpPr txBox="1">
            <a:spLocks noGrp="1"/>
          </p:cNvSpPr>
          <p:nvPr>
            <p:ph type="body" idx="1"/>
          </p:nvPr>
        </p:nvSpPr>
        <p:spPr>
          <a:xfrm>
            <a:off x="387396" y="650062"/>
            <a:ext cx="7886700" cy="3263400"/>
          </a:xfrm>
          <a:prstGeom prst="rect">
            <a:avLst/>
          </a:prstGeom>
          <a:noFill/>
          <a:ln>
            <a:noFill/>
          </a:ln>
        </p:spPr>
        <p:txBody>
          <a:bodyPr spcFirstLastPara="1" wrap="square" lIns="68569" tIns="34275" rIns="68569" bIns="34275" anchor="t" anchorCtr="0">
            <a:noAutofit/>
          </a:bodyPr>
          <a:lstStyle/>
          <a:p>
            <a:pPr>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Constituição Federal:</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Art. 37. A administração pública direta e indireta de qualquer dos Poderes da União, dos Estados, do Distrito Federal e dos Municípios obedecerá aos princípios de legalidade, impessoalidade, moralidade,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publicidade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 eficiência e, também, ao seguinte:   </a:t>
            </a:r>
          </a:p>
          <a:p>
            <a:pPr marL="85725"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1º A publicidade dos atos, programas, obras, serviços e campanhas dos órgãos públicos deverá ter caráter educativo, informativo ou de orientação social, dela não podendo constar nomes, símbolos ou imagens que caracterizem promoção pessoal de autoridades ou servidores públicos.</a:t>
            </a:r>
          </a:p>
          <a:p>
            <a:pPr marL="0" indent="0">
              <a:buSzPts val="2000"/>
              <a:buNone/>
            </a:pPr>
            <a:endParaRPr sz="15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INTRODUÇÃO</a:t>
            </a:r>
            <a:endParaRPr/>
          </a:p>
        </p:txBody>
      </p:sp>
      <p:pic>
        <p:nvPicPr>
          <p:cNvPr id="158" name="Google Shape;158;p5"/>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9" name="Google Shape;159;p5"/>
          <p:cNvSpPr txBox="1">
            <a:spLocks noGrp="1"/>
          </p:cNvSpPr>
          <p:nvPr>
            <p:ph type="body" idx="1"/>
          </p:nvPr>
        </p:nvSpPr>
        <p:spPr>
          <a:xfrm>
            <a:off x="339938" y="642056"/>
            <a:ext cx="7886700" cy="3263400"/>
          </a:xfrm>
          <a:prstGeom prst="rect">
            <a:avLst/>
          </a:prstGeom>
          <a:noFill/>
          <a:ln>
            <a:noFill/>
          </a:ln>
        </p:spPr>
        <p:txBody>
          <a:bodyPr spcFirstLastPara="1" wrap="square" lIns="68569" tIns="34275" rIns="68569" bIns="34275" anchor="t" anchorCtr="0">
            <a:normAutofit/>
          </a:bodyPr>
          <a:lstStyle/>
          <a:p>
            <a:pPr algn="just">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Lei 14.133/2021 </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lgn="just">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5º Na aplicação desta Lei, serão observados os princípios da legalidade, da impessoalidade, da moralidade,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da publicidade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da eficiência, do interesse público, da probidade administrativa, da igualdade, do planejamento, da transparência, da eficácia, da segregação de funções, da motivação, da vinculação ao edital, do julgamento objetivo, da segurança jurídica, da razoabilidade, da competitividade, da proporcionalidade, da celeridade, da economicidade e do desenvolvimento nacional sustentável, assim como as disposições...</a:t>
            </a:r>
          </a:p>
          <a:p>
            <a:pPr marL="171450" indent="-68103">
              <a:buSzPct val="100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692B4BA7-A111-C742-790A-C08D6361400D}"/>
            </a:ext>
          </a:extLst>
        </p:cNvPr>
        <p:cNvGrpSpPr/>
        <p:nvPr/>
      </p:nvGrpSpPr>
      <p:grpSpPr>
        <a:xfrm>
          <a:off x="0" y="0"/>
          <a:ext cx="0" cy="0"/>
          <a:chOff x="0" y="0"/>
          <a:chExt cx="0" cy="0"/>
        </a:xfrm>
      </p:grpSpPr>
      <p:sp>
        <p:nvSpPr>
          <p:cNvPr id="157" name="Google Shape;157;p5">
            <a:extLst>
              <a:ext uri="{FF2B5EF4-FFF2-40B4-BE49-F238E27FC236}">
                <a16:creationId xmlns:a16="http://schemas.microsoft.com/office/drawing/2014/main" id="{6232CCE4-8953-8F9E-0280-3DC788FDCC1D}"/>
              </a:ext>
            </a:extLst>
          </p:cNvPr>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INTRODUÇÃO</a:t>
            </a:r>
            <a:endParaRPr/>
          </a:p>
        </p:txBody>
      </p:sp>
      <p:pic>
        <p:nvPicPr>
          <p:cNvPr id="158" name="Google Shape;158;p5">
            <a:extLst>
              <a:ext uri="{FF2B5EF4-FFF2-40B4-BE49-F238E27FC236}">
                <a16:creationId xmlns:a16="http://schemas.microsoft.com/office/drawing/2014/main" id="{428C2D5A-CB10-B81A-D587-6495D4901F31}"/>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9" name="Google Shape;159;p5">
            <a:extLst>
              <a:ext uri="{FF2B5EF4-FFF2-40B4-BE49-F238E27FC236}">
                <a16:creationId xmlns:a16="http://schemas.microsoft.com/office/drawing/2014/main" id="{9F9F0E40-EB9B-5A8E-64BF-F0B9D7381E8C}"/>
              </a:ext>
            </a:extLst>
          </p:cNvPr>
          <p:cNvSpPr txBox="1">
            <a:spLocks noGrp="1"/>
          </p:cNvSpPr>
          <p:nvPr>
            <p:ph type="body" idx="1"/>
          </p:nvPr>
        </p:nvSpPr>
        <p:spPr>
          <a:xfrm>
            <a:off x="347372" y="396729"/>
            <a:ext cx="7886700" cy="3263400"/>
          </a:xfrm>
          <a:prstGeom prst="rect">
            <a:avLst/>
          </a:prstGeom>
          <a:noFill/>
          <a:ln>
            <a:noFill/>
          </a:ln>
        </p:spPr>
        <p:txBody>
          <a:bodyPr spcFirstLastPara="1" wrap="square" lIns="68569" tIns="34275" rIns="68569" bIns="34275" anchor="t" anchorCtr="0">
            <a:normAutofit/>
          </a:bodyPr>
          <a:lstStyle/>
          <a:p>
            <a:pPr>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SC LEI Nº 7648, de 18 de junho de 1989</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"Imprensa Oficial do Estado de Santa Catarina - IOESC" é uma autarquia, dotada de personalidade jurídica de direito público interno, patrimônio e receitas próprios, autonomia administrativa, financeira, operacional e patrimonial.</a:t>
            </a:r>
          </a:p>
          <a:p>
            <a:pPr marL="85725" indent="0">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Art. 2. À Imprensa Oficial do Estado de Santa Catarina -IOESC, compete:</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br>
              <a:rPr lang="pt-BR" sz="1800" dirty="0">
                <a:effectLst/>
                <a:latin typeface="Calibri" panose="020F0502020204030204" pitchFamily="34" charset="0"/>
                <a:ea typeface="Calibri" panose="020F0502020204030204" pitchFamily="34" charset="0"/>
                <a:cs typeface="Times New Roman" panose="02020603050405020304" pitchFamily="18" charset="0"/>
              </a:rPr>
            </a:br>
            <a:r>
              <a:rPr lang="pt-BR" sz="1800" dirty="0">
                <a:effectLst/>
                <a:latin typeface="Calibri" panose="020F0502020204030204" pitchFamily="34" charset="0"/>
                <a:ea typeface="Calibri" panose="020F0502020204030204" pitchFamily="34" charset="0"/>
                <a:cs typeface="Times New Roman" panose="02020603050405020304" pitchFamily="18" charset="0"/>
              </a:rPr>
              <a:t>I - executar as atividades relativas à impressão gráfica do Diário Oficial do Estado e dos Diários da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Assembléia</a:t>
            </a:r>
            <a:r>
              <a:rPr lang="pt-BR" sz="1800" dirty="0">
                <a:effectLst/>
                <a:latin typeface="Calibri" panose="020F0502020204030204" pitchFamily="34" charset="0"/>
                <a:ea typeface="Calibri" panose="020F0502020204030204" pitchFamily="34" charset="0"/>
                <a:cs typeface="Times New Roman" panose="02020603050405020304" pitchFamily="18" charset="0"/>
              </a:rPr>
              <a:t> Legislativa e da Justiça;</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Tree>
    <p:extLst>
      <p:ext uri="{BB962C8B-B14F-4D97-AF65-F5344CB8AC3E}">
        <p14:creationId xmlns:p14="http://schemas.microsoft.com/office/powerpoint/2010/main" val="39707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INTRODUÇÃO</a:t>
            </a:r>
            <a:endParaRPr/>
          </a:p>
        </p:txBody>
      </p:sp>
      <p:pic>
        <p:nvPicPr>
          <p:cNvPr id="165" name="Google Shape;165;p6"/>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66" name="Google Shape;166;p6"/>
          <p:cNvSpPr txBox="1">
            <a:spLocks noGrp="1"/>
          </p:cNvSpPr>
          <p:nvPr>
            <p:ph type="body" idx="1"/>
          </p:nvPr>
        </p:nvSpPr>
        <p:spPr>
          <a:xfrm>
            <a:off x="350616" y="736819"/>
            <a:ext cx="7886700" cy="3263400"/>
          </a:xfrm>
          <a:prstGeom prst="rect">
            <a:avLst/>
          </a:prstGeom>
          <a:noFill/>
          <a:ln>
            <a:noFill/>
          </a:ln>
        </p:spPr>
        <p:txBody>
          <a:bodyPr spcFirstLastPara="1" wrap="square" lIns="68569" tIns="34275" rIns="68569" bIns="34275" anchor="t" anchorCtr="0">
            <a:normAutofit/>
          </a:bodyPr>
          <a:lstStyle/>
          <a:p>
            <a:pPr marL="85725" indent="0">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II - atuar supletivamente no campo das artes gráficas nas modalidades de impressão, "layout", encadernação, edição de livros e material didático;</a:t>
            </a: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III - exercer outras competências relacionadas com a impressão gráfica de documentos oficiais, previstas em lei ou regulamento.</a:t>
            </a: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br>
              <a:rPr lang="pt-BR" sz="1800" kern="100" dirty="0">
                <a:effectLst/>
                <a:latin typeface="Calibri" panose="020F0502020204030204" pitchFamily="34" charset="0"/>
                <a:ea typeface="Calibri" panose="020F0502020204030204" pitchFamily="34" charset="0"/>
                <a:cs typeface="Times New Roman" panose="02020603050405020304" pitchFamily="18" charset="0"/>
              </a:rPr>
            </a:b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Parágrafo único - No exercício de suas competências, cabe, ainda, à Imprensa Oficial do Estado de Santa Catarina - IOESC aplicar, no que couber, as normas constantes da legislação estadual e federal pertinentes às suas atividades institucionais.</a:t>
            </a:r>
          </a:p>
          <a:p>
            <a:pPr marL="171450" indent="-58103">
              <a:buSzPct val="1000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6"/>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dirty="0"/>
              <a:t>  Art. 30. Compete aos Municípios:</a:t>
            </a:r>
            <a:endParaRPr lang="pt-BR" dirty="0"/>
          </a:p>
          <a:p>
            <a:pPr marL="85725" indent="0">
              <a:buNone/>
            </a:pPr>
            <a:r>
              <a:rPr lang="pt-BR" dirty="0"/>
              <a:t>I - legislar sobre assuntos de interesse local;</a:t>
            </a:r>
          </a:p>
          <a:p>
            <a:pPr marL="0" indent="0" algn="just">
              <a:lnSpc>
                <a:spcPct val="150000"/>
              </a:lnSpc>
              <a:spcBef>
                <a:spcPts val="0"/>
              </a:spcBef>
              <a:buSzPts val="2800"/>
              <a:buNone/>
            </a:pPr>
            <a:endParaRPr dirty="0">
              <a:solidFill>
                <a:schemeClr val="tx1"/>
              </a:solidFill>
            </a:endParaRPr>
          </a:p>
        </p:txBody>
      </p:sp>
      <p:sp>
        <p:nvSpPr>
          <p:cNvPr id="3" name="Título 2">
            <a:extLst>
              <a:ext uri="{FF2B5EF4-FFF2-40B4-BE49-F238E27FC236}">
                <a16:creationId xmlns:a16="http://schemas.microsoft.com/office/drawing/2014/main" id="{F526C9A0-1111-E282-7DF7-9D5CDB496513}"/>
              </a:ext>
            </a:extLst>
          </p:cNvPr>
          <p:cNvSpPr>
            <a:spLocks noGrp="1"/>
          </p:cNvSpPr>
          <p:nvPr>
            <p:ph type="title"/>
          </p:nvPr>
        </p:nvSpPr>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7"/>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43" name="Google Shape;243;p17"/>
          <p:cNvSpPr txBox="1">
            <a:spLocks noGrp="1"/>
          </p:cNvSpPr>
          <p:nvPr>
            <p:ph type="body" idx="1"/>
          </p:nvPr>
        </p:nvSpPr>
        <p:spPr>
          <a:xfrm>
            <a:off x="628650" y="1176731"/>
            <a:ext cx="7886700" cy="3263400"/>
          </a:xfrm>
          <a:prstGeom prst="rect">
            <a:avLst/>
          </a:prstGeom>
          <a:noFill/>
          <a:ln>
            <a:noFill/>
          </a:ln>
        </p:spPr>
        <p:txBody>
          <a:bodyPr spcFirstLastPara="1" wrap="square" lIns="68569" tIns="34275" rIns="68569" bIns="34275" anchor="t" anchorCtr="0">
            <a:normAutofit/>
          </a:bodyPr>
          <a:lstStyle/>
          <a:p>
            <a:pPr marL="0" indent="0" algn="just">
              <a:lnSpc>
                <a:spcPct val="150000"/>
              </a:lnSpc>
              <a:spcBef>
                <a:spcPts val="0"/>
              </a:spcBef>
              <a:buSzPts val="2800"/>
              <a:buNone/>
            </a:pPr>
            <a:r>
              <a:rPr lang="pt-BR" sz="1600" dirty="0">
                <a:solidFill>
                  <a:schemeClr val="tx1"/>
                </a:solidFill>
                <a:sym typeface="Arial"/>
              </a:rPr>
              <a:t>	</a:t>
            </a:r>
            <a:endParaRPr sz="1600" dirty="0">
              <a:solidFill>
                <a:schemeClr val="tx1"/>
              </a:solidFill>
            </a:endParaRPr>
          </a:p>
        </p:txBody>
      </p:sp>
      <p:sp>
        <p:nvSpPr>
          <p:cNvPr id="6" name="Google Shape;236;p16">
            <a:extLst>
              <a:ext uri="{FF2B5EF4-FFF2-40B4-BE49-F238E27FC236}">
                <a16:creationId xmlns:a16="http://schemas.microsoft.com/office/drawing/2014/main" id="{00ECAF5C-3328-57DA-8C76-00102565F9EE}"/>
              </a:ext>
            </a:extLst>
          </p:cNvPr>
          <p:cNvSpPr txBox="1">
            <a:spLocks/>
          </p:cNvSpPr>
          <p:nvPr/>
        </p:nvSpPr>
        <p:spPr>
          <a:xfrm>
            <a:off x="539440" y="599929"/>
            <a:ext cx="7886700" cy="3263504"/>
          </a:xfrm>
          <a:prstGeom prst="rect">
            <a:avLst/>
          </a:prstGeom>
          <a:noFill/>
          <a:ln>
            <a:noFill/>
          </a:ln>
        </p:spPr>
        <p:txBody>
          <a:bodyPr spcFirstLastPara="1" wrap="square" lIns="68569" tIns="34275" rIns="68569" bIns="34275" anchor="t" anchorCtr="0">
            <a:normAutofit fontScale="85000" lnSpcReduction="10000"/>
          </a:bodyPr>
          <a:lstStyle>
            <a:defPPr marR="0" lvl="0" algn="l" rtl="0">
              <a:lnSpc>
                <a:spcPct val="100000"/>
              </a:lnSpc>
              <a:spcBef>
                <a:spcPts val="0"/>
              </a:spcBef>
              <a:spcAft>
                <a:spcPts val="0"/>
              </a:spcAft>
            </a:defPPr>
            <a:lvl1pPr marL="342900" marR="0" lvl="0" indent="-257175" algn="l" rtl="0">
              <a:lnSpc>
                <a:spcPct val="90000"/>
              </a:lnSpc>
              <a:spcBef>
                <a:spcPts val="75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1pPr>
            <a:lvl2pPr marL="685800" marR="0" lvl="1" indent="-257175"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2pPr>
            <a:lvl3pPr marL="1028700" marR="0" lvl="2" indent="-257175"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9pPr>
          </a:lstStyle>
          <a:p>
            <a:pPr marL="85725" indent="0">
              <a:buNone/>
            </a:pPr>
            <a:r>
              <a:rPr lang="pt-BR" b="1" dirty="0"/>
              <a:t>LEI DE ACESSO A INFORMAÇÃO </a:t>
            </a:r>
            <a:r>
              <a:rPr lang="pt-BR" b="1" dirty="0">
                <a:hlinkClick r:id="rId4"/>
              </a:rPr>
              <a:t>LEI Nº 12.527, DE 18 DE NOVEMBRO DE 2011.</a:t>
            </a:r>
            <a:endParaRPr lang="pt-BR" dirty="0"/>
          </a:p>
          <a:p>
            <a:pPr marL="85725" indent="0" algn="just">
              <a:buNone/>
            </a:pPr>
            <a:r>
              <a:rPr lang="pt-BR" dirty="0"/>
              <a:t>Art. 3º Os procedimentos previstos nesta Lei destinam-se a assegurar o direito fundamental de acesso à informação e devem ser executados em conformidade com os princípios básicos da administração pública e com as seguintes diretrizes:</a:t>
            </a:r>
          </a:p>
          <a:p>
            <a:pPr marL="85725" indent="0" algn="just">
              <a:buNone/>
            </a:pPr>
            <a:r>
              <a:rPr lang="pt-BR" dirty="0"/>
              <a:t>I - </a:t>
            </a:r>
            <a:r>
              <a:rPr lang="pt-BR" b="1" dirty="0"/>
              <a:t>observância da publicidade como preceito geral e do sigilo como exceção;</a:t>
            </a:r>
            <a:endParaRPr lang="pt-BR" dirty="0"/>
          </a:p>
          <a:p>
            <a:pPr marL="85725" indent="0" algn="just">
              <a:buNone/>
            </a:pPr>
            <a:r>
              <a:rPr lang="pt-BR" dirty="0"/>
              <a:t>II - divulgação de informações de interesse público, independentemente de solicitações;</a:t>
            </a:r>
          </a:p>
          <a:p>
            <a:pPr marL="85725" indent="0" algn="just">
              <a:buNone/>
            </a:pPr>
            <a:r>
              <a:rPr lang="pt-BR" dirty="0"/>
              <a:t>III - </a:t>
            </a:r>
            <a:r>
              <a:rPr lang="pt-BR" b="1" dirty="0"/>
              <a:t>utilização de meios de comunicação viabilizados pela tecnologia da informação</a:t>
            </a:r>
            <a:r>
              <a:rPr lang="pt-BR" dirty="0"/>
              <a:t>;</a:t>
            </a:r>
          </a:p>
          <a:p>
            <a:pPr marL="85725" indent="0" algn="just">
              <a:buNone/>
            </a:pPr>
            <a:r>
              <a:rPr lang="pt-BR" dirty="0"/>
              <a:t>IV - fomento ao desenvolvimento da cultura de transparência na administração pública;</a:t>
            </a:r>
          </a:p>
          <a:p>
            <a:pPr marL="85725" indent="0" algn="just">
              <a:buNone/>
            </a:pPr>
            <a:r>
              <a:rPr lang="pt-BR" dirty="0"/>
              <a:t>V - desenvolvimento do controle social da administração pública.</a:t>
            </a:r>
          </a:p>
          <a:p>
            <a:pPr marL="85725" indent="0">
              <a:buNone/>
            </a:pPr>
            <a:endParaRPr lang="pt-BR" dirty="0"/>
          </a:p>
          <a:p>
            <a:pPr marL="0" indent="0" algn="just">
              <a:lnSpc>
                <a:spcPct val="150000"/>
              </a:lnSpc>
              <a:spcBef>
                <a:spcPts val="0"/>
              </a:spcBef>
              <a:buSzPts val="2800"/>
              <a:buFont typeface="Arial"/>
              <a:buNone/>
            </a:pPr>
            <a:endParaRPr lang="pt-B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10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4CB45E94-F8D3-B457-59BF-278D2CF25359}"/>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AF5AE417-5B4E-C428-09A6-A31271C7A9C1}"/>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C29FD924-6010-8BEE-4BAD-38442F48E66C}"/>
              </a:ext>
            </a:extLst>
          </p:cNvPr>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dirty="0"/>
              <a:t>Art. 6º Cabe aos órgãos e entidades do poder público, observadas as normas e procedimentos específicos aplicáveis, assegurar a:</a:t>
            </a:r>
          </a:p>
          <a:p>
            <a:pPr marL="85725" indent="0">
              <a:buNone/>
            </a:pPr>
            <a:r>
              <a:rPr lang="pt-BR" dirty="0"/>
              <a:t>I - </a:t>
            </a:r>
            <a:r>
              <a:rPr lang="pt-BR" b="1" dirty="0"/>
              <a:t>gestão transparente da informação, propiciando amplo acesso a ela e sua divulgação;</a:t>
            </a:r>
            <a:endParaRPr lang="pt-BR" dirty="0"/>
          </a:p>
          <a:p>
            <a:pPr marL="85725" indent="0">
              <a:buNone/>
            </a:pPr>
            <a:r>
              <a:rPr lang="pt-BR" dirty="0"/>
              <a:t>II - proteção da informação, garantindo-se sua disponibilidade, autenticidade e integridade; e</a:t>
            </a:r>
          </a:p>
          <a:p>
            <a:pPr marL="85725" indent="0">
              <a:buNone/>
            </a:pPr>
            <a:r>
              <a:rPr lang="pt-BR" dirty="0"/>
              <a:t>III - proteção da informação sigilosa e da informação pessoal, observada a sua disponibilidade, autenticidade, integridade e eventual restrição de acesso.</a:t>
            </a:r>
          </a:p>
          <a:p>
            <a:pPr marL="0" indent="0" algn="just">
              <a:lnSpc>
                <a:spcPct val="150000"/>
              </a:lnSpc>
              <a:spcBef>
                <a:spcPts val="0"/>
              </a:spcBef>
              <a:buSzPts val="2800"/>
              <a:buNone/>
            </a:pPr>
            <a:endParaRPr dirty="0">
              <a:solidFill>
                <a:schemeClr val="tx1"/>
              </a:solidFill>
            </a:endParaRPr>
          </a:p>
        </p:txBody>
      </p:sp>
      <p:sp>
        <p:nvSpPr>
          <p:cNvPr id="3" name="Título 2">
            <a:extLst>
              <a:ext uri="{FF2B5EF4-FFF2-40B4-BE49-F238E27FC236}">
                <a16:creationId xmlns:a16="http://schemas.microsoft.com/office/drawing/2014/main" id="{B2A59514-A383-35F5-1301-D374F2AE2419}"/>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25608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C8DF67E9-0D2C-6C0C-2952-4CD72E347B01}"/>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B3E97965-87B6-98AB-D4B9-E264129090ED}"/>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55DD3F98-9FDE-280B-47CC-45D020617DD4}"/>
              </a:ext>
            </a:extLst>
          </p:cNvPr>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dirty="0"/>
              <a:t>Art. 2º Aplicam-se as disposições desta Lei, no que couber, às entidades privadas sem fins lucrativos que recebam, para realização de ações de interesse público, recursos públicos diretamente do orçamento ou mediante subvenções sociais, contrato de gestão, termo de parceria, convênios, acordo, ajustes ou outros instrumentos congêneres.</a:t>
            </a:r>
          </a:p>
          <a:p>
            <a:pPr marL="85725" indent="0">
              <a:buNone/>
            </a:pPr>
            <a:r>
              <a:rPr lang="pt-BR" dirty="0"/>
              <a:t>Parágrafo único. A publicidade a que estão submetidas as entidades citadas no </a:t>
            </a:r>
            <a:r>
              <a:rPr lang="pt-BR" b="1" dirty="0"/>
              <a:t>caput </a:t>
            </a:r>
            <a:r>
              <a:rPr lang="pt-BR" dirty="0"/>
              <a:t>refere-se à parcela dos recursos públicos recebidos e à sua destinação, sem prejuízo das prestações de contas a que estejam legalmente obrigadas.</a:t>
            </a:r>
          </a:p>
          <a:p>
            <a:pPr marL="0" indent="0" algn="just">
              <a:lnSpc>
                <a:spcPct val="150000"/>
              </a:lnSpc>
              <a:spcBef>
                <a:spcPts val="0"/>
              </a:spcBef>
              <a:buSzPts val="2800"/>
              <a:buNone/>
            </a:pPr>
            <a:endParaRPr dirty="0">
              <a:solidFill>
                <a:schemeClr val="tx1"/>
              </a:solidFill>
            </a:endParaRPr>
          </a:p>
        </p:txBody>
      </p:sp>
      <p:sp>
        <p:nvSpPr>
          <p:cNvPr id="3" name="Título 2">
            <a:extLst>
              <a:ext uri="{FF2B5EF4-FFF2-40B4-BE49-F238E27FC236}">
                <a16:creationId xmlns:a16="http://schemas.microsoft.com/office/drawing/2014/main" id="{149D9F5A-3199-B165-E00E-9CE8210B8B16}"/>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49866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DDFE6761-9E46-3B25-15E6-58C8DE367099}"/>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05121874-0C87-2ABF-064C-0758F8736E0A}"/>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E4803B08-9524-C701-663C-010E0C358EA3}"/>
              </a:ext>
            </a:extLst>
          </p:cNvPr>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dirty="0"/>
              <a:t>ACCONTABILITY E GESTÃO DEMOCRÁTICA</a:t>
            </a:r>
            <a:endParaRPr lang="pt-BR" dirty="0"/>
          </a:p>
          <a:p>
            <a:r>
              <a:rPr lang="pt-BR" dirty="0"/>
              <a:t>A publicidade é um dos pilares fundamentais da administração pública moderna, funcionando como um instrumento essencial para promover a transparência, o acesso à informação e a responsabilidade na gestão pública. Esse princípio, consagrado em diversas constituições ao redor do mundo e em legislações específicas, reforça a ideia de que os atos da administração pública devem ser acessíveis ao cidadão, permitindo a fiscalização, o controle social e a participação democrática.</a:t>
            </a:r>
          </a:p>
          <a:p>
            <a:pPr marL="0" indent="0" algn="just">
              <a:lnSpc>
                <a:spcPct val="150000"/>
              </a:lnSpc>
              <a:spcBef>
                <a:spcPts val="0"/>
              </a:spcBef>
              <a:buSzPts val="2800"/>
              <a:buNone/>
            </a:pPr>
            <a:endParaRPr dirty="0">
              <a:solidFill>
                <a:schemeClr val="tx1"/>
              </a:solidFill>
            </a:endParaRPr>
          </a:p>
        </p:txBody>
      </p:sp>
      <p:sp>
        <p:nvSpPr>
          <p:cNvPr id="3" name="Título 2">
            <a:extLst>
              <a:ext uri="{FF2B5EF4-FFF2-40B4-BE49-F238E27FC236}">
                <a16:creationId xmlns:a16="http://schemas.microsoft.com/office/drawing/2014/main" id="{1FCB0F7D-EEDC-F4D9-84BD-42B7FC9D6EBE}"/>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26022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10BD75D0-F56F-4EDD-D57A-DB487BEF5EBC}"/>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13EE83B0-ACB6-6156-E133-0AEE2A5D115E}"/>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AC24C06A-CFE3-45F7-7F3B-A34B3EF4FE81}"/>
              </a:ext>
            </a:extLst>
          </p:cNvPr>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algn="just"/>
            <a:r>
              <a:rPr lang="pt-BR" b="1" dirty="0"/>
              <a:t>A </a:t>
            </a:r>
            <a:r>
              <a:rPr lang="pt-BR" b="1" dirty="0" err="1"/>
              <a:t>accountability</a:t>
            </a:r>
            <a:r>
              <a:rPr lang="pt-BR" b="1" dirty="0"/>
              <a:t>, por sua vez, está intimamente ligada à publicidade</a:t>
            </a:r>
            <a:r>
              <a:rPr lang="pt-BR" dirty="0"/>
              <a:t>, referindo-se à </a:t>
            </a:r>
            <a:r>
              <a:rPr lang="pt-BR" b="1" u="sng" dirty="0"/>
              <a:t>obrigação dos gestores públicos de prestar contas de suas ações, decisões e resultados à sociedade e a órgãos de controle</a:t>
            </a:r>
            <a:r>
              <a:rPr lang="pt-BR" dirty="0"/>
              <a:t>. Esse conceito engloba não apenas a transparência na divulgação de informações, mas também a existência de mecanismos que assegurem a responsabilização por condutas inadequadas, garantindo que os gestores respondam por eventuais desvios ou ineficiências.</a:t>
            </a:r>
          </a:p>
          <a:p>
            <a:pPr marL="0" indent="0" algn="just">
              <a:lnSpc>
                <a:spcPct val="150000"/>
              </a:lnSpc>
              <a:spcBef>
                <a:spcPts val="0"/>
              </a:spcBef>
              <a:buSzPts val="2800"/>
              <a:buNone/>
            </a:pPr>
            <a:endParaRPr dirty="0">
              <a:solidFill>
                <a:schemeClr val="tx1"/>
              </a:solidFill>
            </a:endParaRPr>
          </a:p>
        </p:txBody>
      </p:sp>
      <p:sp>
        <p:nvSpPr>
          <p:cNvPr id="3" name="Título 2">
            <a:extLst>
              <a:ext uri="{FF2B5EF4-FFF2-40B4-BE49-F238E27FC236}">
                <a16:creationId xmlns:a16="http://schemas.microsoft.com/office/drawing/2014/main" id="{2158BDFE-EC9C-7192-3E5A-CABE7E446C55}"/>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19315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g1f2ca59f451_0_22"/>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62" name="Google Shape;62;g1f2ca59f451_0_22"/>
          <p:cNvSpPr/>
          <p:nvPr/>
        </p:nvSpPr>
        <p:spPr>
          <a:xfrm>
            <a:off x="768198" y="784326"/>
            <a:ext cx="7182300" cy="267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pt-BR" sz="2000" b="0" i="0" u="none" strike="noStrike" cap="none" dirty="0">
                <a:solidFill>
                  <a:schemeClr val="dk1"/>
                </a:solidFill>
                <a:latin typeface="Arial"/>
                <a:ea typeface="Arial"/>
                <a:cs typeface="Arial"/>
                <a:sym typeface="Arial"/>
              </a:rPr>
              <a:t>A comprovação prévia de uma verdade é, pois, lei no processo de evolução consciente.</a:t>
            </a:r>
            <a:endParaRPr dirty="0"/>
          </a:p>
          <a:p>
            <a:pPr marL="0" marR="0" lvl="0" indent="0" algn="ctr" rtl="0">
              <a:lnSpc>
                <a:spcPct val="100000"/>
              </a:lnSpc>
              <a:spcBef>
                <a:spcPts val="0"/>
              </a:spcBef>
              <a:spcAft>
                <a:spcPts val="0"/>
              </a:spcAft>
              <a:buNone/>
            </a:pPr>
            <a:endParaRPr sz="2000" b="0" i="0" u="none" strike="noStrike" cap="none" dirty="0">
              <a:solidFill>
                <a:srgbClr val="403E3B"/>
              </a:solidFill>
              <a:latin typeface="Arial"/>
              <a:ea typeface="Arial"/>
              <a:cs typeface="Arial"/>
              <a:sym typeface="Arial"/>
            </a:endParaRPr>
          </a:p>
          <a:p>
            <a:pPr marL="0" marR="0" lvl="0" indent="0" algn="ctr" rtl="0">
              <a:lnSpc>
                <a:spcPct val="100000"/>
              </a:lnSpc>
              <a:spcBef>
                <a:spcPts val="0"/>
              </a:spcBef>
              <a:spcAft>
                <a:spcPts val="0"/>
              </a:spcAft>
              <a:buNone/>
            </a:pPr>
            <a:r>
              <a:rPr lang="pt-BR" sz="2000" b="0" i="0" u="sng" strike="noStrike" cap="none" dirty="0">
                <a:solidFill>
                  <a:srgbClr val="0C5ADB"/>
                </a:solidFill>
                <a:latin typeface="Arial"/>
                <a:ea typeface="Arial"/>
                <a:cs typeface="Arial"/>
                <a:sym typeface="Arial"/>
                <a:hlinkClick r:id="rId4">
                  <a:extLst>
                    <a:ext uri="{A12FA001-AC4F-418D-AE19-62706E023703}">
                      <ahyp:hlinkClr xmlns:ahyp="http://schemas.microsoft.com/office/drawing/2018/hyperlinkcolor" val="tx"/>
                    </a:ext>
                  </a:extLst>
                </a:hlinkClick>
              </a:rPr>
              <a:t>Carlos Bernardo González </a:t>
            </a:r>
            <a:r>
              <a:rPr lang="pt-BR" sz="2000" b="0" i="0" u="sng" strike="noStrike" cap="none" dirty="0" err="1">
                <a:solidFill>
                  <a:srgbClr val="0C5ADB"/>
                </a:solidFill>
                <a:latin typeface="Arial"/>
                <a:ea typeface="Arial"/>
                <a:cs typeface="Arial"/>
                <a:sym typeface="Arial"/>
                <a:hlinkClick r:id="rId4">
                  <a:extLst>
                    <a:ext uri="{A12FA001-AC4F-418D-AE19-62706E023703}">
                      <ahyp:hlinkClr xmlns:ahyp="http://schemas.microsoft.com/office/drawing/2018/hyperlinkcolor" val="tx"/>
                    </a:ext>
                  </a:extLst>
                </a:hlinkClick>
              </a:rPr>
              <a:t>Pecotche</a:t>
            </a:r>
            <a:endParaRPr sz="2000" b="0" i="0" u="none" strike="noStrike" cap="none" dirty="0">
              <a:solidFill>
                <a:srgbClr val="0C5ADB"/>
              </a:solidFill>
              <a:latin typeface="Arial"/>
              <a:ea typeface="Arial"/>
              <a:cs typeface="Arial"/>
              <a:sym typeface="Arial"/>
            </a:endParaRPr>
          </a:p>
          <a:p>
            <a:pPr marL="127000" marR="0" lvl="0" indent="0" algn="l" rtl="0">
              <a:lnSpc>
                <a:spcPct val="100000"/>
              </a:lnSpc>
              <a:spcBef>
                <a:spcPts val="0"/>
              </a:spcBef>
              <a:spcAft>
                <a:spcPts val="0"/>
              </a:spcAft>
              <a:buNone/>
            </a:pPr>
            <a:endParaRPr sz="1600" b="1"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36A23D43-D153-5A31-1D2D-5E27E51EBBAC}"/>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A8EF9153-3FEE-C3B2-9213-08E282E20B3E}"/>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605C45BD-758D-7465-EB8E-8C70934A9DF8}"/>
              </a:ext>
            </a:extLst>
          </p:cNvPr>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dirty="0"/>
              <a:t>Princípio da Publicidade na Administração Pública</a:t>
            </a:r>
            <a:endParaRPr lang="pt-BR" dirty="0"/>
          </a:p>
          <a:p>
            <a:pPr marL="85725" indent="0" algn="just">
              <a:buNone/>
            </a:pPr>
            <a:r>
              <a:rPr lang="pt-BR" dirty="0"/>
              <a:t>O princípio da publicidade na administração pública está vinculado à ideia de que os atos administrativos, salvo exceções legais (como informações sigilosas ou de segurança nacional), devem ser públicos e amplamente divulgados. Esse princípio está previsto no artigo 37 da Constituição Federal de 1988, que determina a transparência como um dos princípios basilares da gestão pública.</a:t>
            </a:r>
          </a:p>
          <a:p>
            <a:pPr marL="0" indent="0" algn="just">
              <a:lnSpc>
                <a:spcPct val="150000"/>
              </a:lnSpc>
              <a:spcBef>
                <a:spcPts val="0"/>
              </a:spcBef>
              <a:buSzPts val="2800"/>
              <a:buNone/>
            </a:pPr>
            <a:endParaRPr dirty="0">
              <a:solidFill>
                <a:schemeClr val="tx1"/>
              </a:solidFill>
            </a:endParaRPr>
          </a:p>
        </p:txBody>
      </p:sp>
      <p:sp>
        <p:nvSpPr>
          <p:cNvPr id="3" name="Título 2">
            <a:extLst>
              <a:ext uri="{FF2B5EF4-FFF2-40B4-BE49-F238E27FC236}">
                <a16:creationId xmlns:a16="http://schemas.microsoft.com/office/drawing/2014/main" id="{D7802F01-0FDF-8C65-3728-694557918E81}"/>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133659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59C0F205-C794-A21C-C665-29DBDFBF49F9}"/>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54FA2DEB-5D47-D814-0F26-0F0F0A64C386}"/>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B7B8BA37-4EE6-50C6-0660-232D56BF01C4}"/>
              </a:ext>
            </a:extLst>
          </p:cNvPr>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dirty="0"/>
              <a:t>A publicidade se concretiza por meio de instrumentos como:</a:t>
            </a:r>
          </a:p>
          <a:p>
            <a:pPr lvl="0"/>
            <a:r>
              <a:rPr lang="pt-BR" b="1" dirty="0"/>
              <a:t>Portais de transparência:</a:t>
            </a:r>
            <a:r>
              <a:rPr lang="pt-BR" dirty="0"/>
              <a:t> plataformas digitais onde informações sobre receitas, despesas, contratos e projetos públicos são disponibilizadas.</a:t>
            </a:r>
          </a:p>
          <a:p>
            <a:pPr lvl="0"/>
            <a:r>
              <a:rPr lang="pt-BR" b="1" dirty="0"/>
              <a:t>Publicações oficiais:</a:t>
            </a:r>
            <a:r>
              <a:rPr lang="pt-BR" dirty="0"/>
              <a:t> divulgação de atos e editais em diários oficiais.</a:t>
            </a:r>
          </a:p>
          <a:p>
            <a:pPr lvl="0"/>
            <a:r>
              <a:rPr lang="pt-BR" b="1" dirty="0"/>
              <a:t>Audiências públicas:</a:t>
            </a:r>
            <a:r>
              <a:rPr lang="pt-BR" dirty="0"/>
              <a:t> reuniões abertas à população para discussão de projetos ou políticas públicas.</a:t>
            </a:r>
          </a:p>
          <a:p>
            <a:pPr lvl="0"/>
            <a:r>
              <a:rPr lang="pt-BR" b="1" dirty="0"/>
              <a:t>Acesso à informação:</a:t>
            </a:r>
            <a:r>
              <a:rPr lang="pt-BR" dirty="0"/>
              <a:t> garantido pela Lei nº 12.527/2011 (Lei de Acesso à Informação - LAI), que regulamenta o direito de todo cidadão de obter informações públicas.</a:t>
            </a:r>
          </a:p>
          <a:p>
            <a:pPr marL="0" indent="0" algn="just">
              <a:lnSpc>
                <a:spcPct val="150000"/>
              </a:lnSpc>
              <a:spcBef>
                <a:spcPts val="0"/>
              </a:spcBef>
              <a:buSzPts val="2800"/>
              <a:buNone/>
            </a:pPr>
            <a:endParaRPr dirty="0">
              <a:solidFill>
                <a:schemeClr val="tx1"/>
              </a:solidFill>
            </a:endParaRPr>
          </a:p>
        </p:txBody>
      </p:sp>
      <p:sp>
        <p:nvSpPr>
          <p:cNvPr id="3" name="Título 2">
            <a:extLst>
              <a:ext uri="{FF2B5EF4-FFF2-40B4-BE49-F238E27FC236}">
                <a16:creationId xmlns:a16="http://schemas.microsoft.com/office/drawing/2014/main" id="{ED2BD71D-E73D-44AD-AAFD-B792666AF394}"/>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257668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4B30B18F-9EAD-7542-982E-ACF9724ACC3E}"/>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253A7E00-6B13-3895-E934-E8BBA2E28915}"/>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8943501E-7CC0-9796-273E-80B686D94AD5}"/>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fontScale="92500"/>
          </a:bodyPr>
          <a:lstStyle/>
          <a:p>
            <a:pPr marL="85725" indent="0">
              <a:buNone/>
            </a:pPr>
            <a:r>
              <a:rPr lang="pt-BR" b="1" dirty="0" err="1"/>
              <a:t>Accountability</a:t>
            </a:r>
            <a:r>
              <a:rPr lang="pt-BR" b="1" dirty="0"/>
              <a:t>: Responsabilidade e Controle</a:t>
            </a:r>
            <a:endParaRPr lang="pt-BR" dirty="0"/>
          </a:p>
          <a:p>
            <a:r>
              <a:rPr lang="pt-BR" dirty="0"/>
              <a:t>A </a:t>
            </a:r>
            <a:r>
              <a:rPr lang="pt-BR" dirty="0" err="1"/>
              <a:t>accountability</a:t>
            </a:r>
            <a:r>
              <a:rPr lang="pt-BR" dirty="0"/>
              <a:t> vai além da transparência, abrangendo mecanismos que asseguram a responsabilização dos gestores públicos. É possível identificar três dimensões principais da </a:t>
            </a:r>
            <a:r>
              <a:rPr lang="pt-BR" dirty="0" err="1"/>
              <a:t>accountability</a:t>
            </a:r>
            <a:r>
              <a:rPr lang="pt-BR" dirty="0"/>
              <a:t> na administração pública:</a:t>
            </a:r>
          </a:p>
          <a:p>
            <a:pPr lvl="0"/>
            <a:r>
              <a:rPr lang="pt-BR" b="1" dirty="0"/>
              <a:t>Transparência:</a:t>
            </a:r>
            <a:r>
              <a:rPr lang="pt-BR" dirty="0"/>
              <a:t> a publicidade das ações e resultados da gestão pública, possibilitando que os cidadãos acompanhem o uso dos recursos públicos.</a:t>
            </a:r>
          </a:p>
          <a:p>
            <a:pPr lvl="0"/>
            <a:r>
              <a:rPr lang="pt-BR" b="1" dirty="0"/>
              <a:t>Responsabilidade:</a:t>
            </a:r>
            <a:r>
              <a:rPr lang="pt-BR" dirty="0"/>
              <a:t> a exigência de que gestores e servidores públicos assumam a responsabilidade por suas ações e decisões, prestando contas de maneira clara e acessível.</a:t>
            </a:r>
          </a:p>
          <a:p>
            <a:pPr lvl="0"/>
            <a:r>
              <a:rPr lang="pt-BR" b="1" dirty="0"/>
              <a:t>Sanção:</a:t>
            </a:r>
            <a:r>
              <a:rPr lang="pt-BR" dirty="0"/>
              <a:t> a aplicação de consequências em caso de desvios, corrupção ou má gestão, seja por meio de penalidades administrativas, civis ou criminais.</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320333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EACBB515-85ED-63A6-C6D2-44B6D3897858}"/>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B4191F6F-6CBD-9FE4-33E1-DAF639D13152}"/>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04C704A0-7687-00F0-8BE5-A1630C5EACBB}"/>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fontScale="77500" lnSpcReduction="20000"/>
          </a:bodyPr>
          <a:lstStyle/>
          <a:p>
            <a:pPr marL="85725" indent="0">
              <a:buNone/>
            </a:pPr>
            <a:r>
              <a:rPr lang="pt-BR" b="1" dirty="0"/>
              <a:t>A Relação Entre Publicidade e </a:t>
            </a:r>
            <a:r>
              <a:rPr lang="pt-BR" b="1" dirty="0" err="1"/>
              <a:t>Accountability</a:t>
            </a:r>
            <a:endParaRPr lang="pt-BR" dirty="0"/>
          </a:p>
          <a:p>
            <a:pPr algn="just">
              <a:lnSpc>
                <a:spcPct val="160000"/>
              </a:lnSpc>
            </a:pPr>
            <a:r>
              <a:rPr lang="pt-BR" dirty="0"/>
              <a:t>A publicidade e a </a:t>
            </a:r>
            <a:r>
              <a:rPr lang="pt-BR" dirty="0" err="1"/>
              <a:t>accountability</a:t>
            </a:r>
            <a:r>
              <a:rPr lang="pt-BR" dirty="0"/>
              <a:t> são conceitos interdependentes. A transparência gerada pela publicidade de atos administrativos cria as condições necessárias para que haja controle social e prestação de contas. Por exemplo, a divulgação detalhada de gastos públicos em um portal de transparência permite que cidadãos, jornalistas e órgãos de controle analisem como os recursos estão sendo empregados, promovendo um ciclo de vigilância e correção.</a:t>
            </a:r>
          </a:p>
          <a:p>
            <a:pPr algn="just">
              <a:lnSpc>
                <a:spcPct val="160000"/>
              </a:lnSpc>
            </a:pPr>
            <a:r>
              <a:rPr lang="pt-BR" dirty="0"/>
              <a:t>Por outro lado, a </a:t>
            </a:r>
            <a:r>
              <a:rPr lang="pt-BR" dirty="0" err="1"/>
              <a:t>accountability</a:t>
            </a:r>
            <a:r>
              <a:rPr lang="pt-BR" dirty="0"/>
              <a:t> depende da publicidade como meio de disseminar informações e ampliar o acesso público. Um sistema eficiente de </a:t>
            </a:r>
            <a:r>
              <a:rPr lang="pt-BR" dirty="0" err="1"/>
              <a:t>accountability</a:t>
            </a:r>
            <a:r>
              <a:rPr lang="pt-BR" dirty="0"/>
              <a:t> exige que os gestores públicos não apenas divulguem os atos administrativos, mas o façam de forma compreensível, com informações organizadas, atualizadas e acessíveis.</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135199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75C872F6-D5DE-2AA8-B87F-0DCD3874148D}"/>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095D78CC-BCA0-04EE-E8D0-E301C9991B08}"/>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25BF8EDA-B87A-3708-8EFF-1F4900A69FF5}"/>
              </a:ext>
            </a:extLst>
          </p:cNvPr>
          <p:cNvSpPr txBox="1">
            <a:spLocks noGrp="1"/>
          </p:cNvSpPr>
          <p:nvPr>
            <p:ph type="body" idx="1"/>
          </p:nvPr>
        </p:nvSpPr>
        <p:spPr>
          <a:xfrm>
            <a:off x="628645" y="373043"/>
            <a:ext cx="8173384" cy="3923894"/>
          </a:xfrm>
          <a:prstGeom prst="rect">
            <a:avLst/>
          </a:prstGeom>
          <a:noFill/>
          <a:ln>
            <a:noFill/>
          </a:ln>
        </p:spPr>
        <p:txBody>
          <a:bodyPr spcFirstLastPara="1" wrap="square" lIns="68569" tIns="34275" rIns="68569" bIns="34275" anchor="t" anchorCtr="0">
            <a:normAutofit fontScale="32500" lnSpcReduction="20000"/>
          </a:bodyPr>
          <a:lstStyle/>
          <a:p>
            <a:pPr marL="85725" indent="0">
              <a:lnSpc>
                <a:spcPct val="170000"/>
              </a:lnSpc>
              <a:buNone/>
            </a:pPr>
            <a:r>
              <a:rPr lang="pt-BR" sz="3700" b="1" dirty="0"/>
              <a:t>Desafios na Implementação</a:t>
            </a:r>
            <a:endParaRPr lang="pt-BR" sz="3700" dirty="0"/>
          </a:p>
          <a:p>
            <a:pPr>
              <a:lnSpc>
                <a:spcPct val="170000"/>
              </a:lnSpc>
            </a:pPr>
            <a:r>
              <a:rPr lang="pt-BR" sz="3700" dirty="0"/>
              <a:t>Apesar dos avanços nas últimas décadas, ainda existem desafios significativos na aplicação prática desses conceitos. Alguns dos principais obstáculos incluem:</a:t>
            </a:r>
          </a:p>
          <a:p>
            <a:pPr lvl="0">
              <a:lnSpc>
                <a:spcPct val="170000"/>
              </a:lnSpc>
            </a:pPr>
            <a:r>
              <a:rPr lang="pt-BR" sz="3700" b="1" dirty="0"/>
              <a:t>Falta de padronização das informações:</a:t>
            </a:r>
            <a:r>
              <a:rPr lang="pt-BR" sz="3700" dirty="0"/>
              <a:t> muitos portais de transparência não seguem padrões uniformes, dificultando a compreensão e comparação de dados.</a:t>
            </a:r>
          </a:p>
          <a:p>
            <a:pPr lvl="0">
              <a:lnSpc>
                <a:spcPct val="170000"/>
              </a:lnSpc>
            </a:pPr>
            <a:r>
              <a:rPr lang="pt-BR" sz="3700" b="1" dirty="0"/>
              <a:t>Informações incompletas ou desatualizadas:</a:t>
            </a:r>
            <a:r>
              <a:rPr lang="pt-BR" sz="3700" dirty="0"/>
              <a:t> a ausência de dados detalhados compromete a efetividade do controle social.</a:t>
            </a:r>
          </a:p>
          <a:p>
            <a:pPr lvl="0">
              <a:lnSpc>
                <a:spcPct val="170000"/>
              </a:lnSpc>
            </a:pPr>
            <a:r>
              <a:rPr lang="pt-BR" sz="3700" b="1" dirty="0"/>
              <a:t>Baixa capacitação cidadã:</a:t>
            </a:r>
            <a:r>
              <a:rPr lang="pt-BR" sz="3700" dirty="0"/>
              <a:t> muitos cidadãos não têm conhecimento ou habilidades suficientes para interpretar as informações disponibilizadas.</a:t>
            </a:r>
          </a:p>
          <a:p>
            <a:pPr lvl="0">
              <a:lnSpc>
                <a:spcPct val="170000"/>
              </a:lnSpc>
            </a:pPr>
            <a:r>
              <a:rPr lang="pt-BR" sz="3700" b="1" dirty="0"/>
              <a:t>Resistência política:</a:t>
            </a:r>
            <a:r>
              <a:rPr lang="pt-BR" sz="3700" dirty="0"/>
              <a:t> em algumas ocasiões, gestores resistem a implementar políticas de transparência, temendo exposição de falhas ou irregularidades.</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80119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xEl>
                                              <p:pRg st="5" end="5"/>
                                            </p:txEl>
                                          </p:spTgt>
                                        </p:tgtEl>
                                        <p:attrNameLst>
                                          <p:attrName>style.visibility</p:attrName>
                                        </p:attrNameLst>
                                      </p:cBhvr>
                                      <p:to>
                                        <p:strVal val="visible"/>
                                      </p:to>
                                    </p:set>
                                    <p:animEffect transition="in" filter="fade">
                                      <p:cBhvr>
                                        <p:cTn id="32" dur="1000"/>
                                        <p:tgtEl>
                                          <p:spTgt spid="2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68E8916D-922C-7D0C-EB41-A7FC0EB03713}"/>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EC82B0D2-C89D-BD05-7345-772708F783A8}"/>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27CFE72A-2FBF-E028-0935-B845A7E1F1C4}"/>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lnSpcReduction="10000"/>
          </a:bodyPr>
          <a:lstStyle/>
          <a:p>
            <a:pPr marL="85725" indent="0">
              <a:buNone/>
            </a:pPr>
            <a:r>
              <a:rPr lang="pt-BR" b="1" dirty="0"/>
              <a:t>Importância para a Governança</a:t>
            </a:r>
            <a:endParaRPr lang="pt-BR" dirty="0"/>
          </a:p>
          <a:p>
            <a:r>
              <a:rPr lang="pt-BR" dirty="0"/>
              <a:t>A publicidade e a </a:t>
            </a:r>
            <a:r>
              <a:rPr lang="pt-BR" dirty="0" err="1"/>
              <a:t>accountability</a:t>
            </a:r>
            <a:r>
              <a:rPr lang="pt-BR" dirty="0"/>
              <a:t> são indispensáveis para a boa governança. Elas fomentam a confiança da sociedade nas instituições públicas, reduzem o espaço para práticas corruptas e aumentam a eficiência na aplicação de recursos públicos. Além disso, fortalecem a democracia ao permitir que os cidadãos exerçam seu papel como agentes de fiscalização e controle.</a:t>
            </a:r>
          </a:p>
          <a:p>
            <a:r>
              <a:rPr lang="pt-BR" dirty="0"/>
              <a:t>O avanço da tecnologia e a crescente digitalização dos serviços públicos ampliam ainda mais as possibilidades de aplicação desses conceitos. Ferramentas como inteligência artificial, big data e blockchain podem ser utilizadas para aprimorar a transparência e a responsabilização, criando sistemas mais eficientes e confiáveis.</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220048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2D47E347-E432-6298-3D1C-5A9B1A40129A}"/>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22D3ACA4-FBA9-E33F-2154-074CBACEB27A}"/>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FD8E5B70-FC5F-2EAF-3983-8C3CA3CF379B}"/>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r>
              <a:rPr lang="pt-BR" b="1" dirty="0"/>
              <a:t>Criação de um sistema de publicação centralizado pela Lei 14.133/2021 por meio do PNCP </a:t>
            </a:r>
            <a:endParaRPr lang="pt-BR" dirty="0"/>
          </a:p>
          <a:p>
            <a:pPr marL="85725" indent="0">
              <a:buNone/>
            </a:pPr>
            <a:endParaRPr lang="pt-BR" dirty="0"/>
          </a:p>
          <a:p>
            <a:r>
              <a:rPr lang="pt-BR" dirty="0"/>
              <a:t>Reflexos da gestão </a:t>
            </a:r>
            <a:r>
              <a:rPr lang="pt-BR" dirty="0" err="1"/>
              <a:t>centrípeda</a:t>
            </a:r>
            <a:r>
              <a:rPr lang="pt-BR" dirty="0"/>
              <a:t> brasileira</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3623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2" end="2"/>
                                            </p:txEl>
                                          </p:spTgt>
                                        </p:tgtEl>
                                        <p:attrNameLst>
                                          <p:attrName>style.visibility</p:attrName>
                                        </p:attrNameLst>
                                      </p:cBhvr>
                                      <p:to>
                                        <p:strVal val="visible"/>
                                      </p:to>
                                    </p:set>
                                    <p:animEffect transition="in" filter="fade">
                                      <p:cBhvr>
                                        <p:cTn id="12"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EEA19FFC-C1F2-0A5C-6682-A1489C87E0DA}"/>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EB589531-B200-0281-ACE1-CA3BB6F156DC}"/>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246AE018-BA46-70E6-75E8-42978FCE556D}"/>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dirty="0"/>
              <a:t>DO PORTAL NACIONAL DE CONTRATAÇÕES PÚBLICAS (PNCP)</a:t>
            </a:r>
            <a:endParaRPr lang="pt-BR" dirty="0"/>
          </a:p>
          <a:p>
            <a:pPr marL="85725" indent="0">
              <a:buNone/>
            </a:pPr>
            <a:r>
              <a:rPr lang="pt-BR" dirty="0"/>
              <a:t>Art. 174. É criado o Portal Nacional de Contratações Públicas (PNCP), sítio eletrônico oficial destinado à:</a:t>
            </a:r>
          </a:p>
          <a:p>
            <a:pPr marL="85725" indent="0">
              <a:buNone/>
            </a:pPr>
            <a:r>
              <a:rPr lang="pt-BR" dirty="0"/>
              <a:t>I - divulgação centralizada e obrigatória dos atos exigidos por esta Lei;</a:t>
            </a:r>
          </a:p>
          <a:p>
            <a:pPr marL="85725" indent="0">
              <a:buNone/>
            </a:pPr>
            <a:r>
              <a:rPr lang="pt-BR" dirty="0"/>
              <a:t>II - realização facultativa das contratações pelos órgãos e entidades dos Poderes Executivo, Legislativo e Judiciário de todos os entes federativos.</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185486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7762EF36-65CB-181C-134E-FDC01B5E0E9C}"/>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22CA4866-1624-E9D0-A45D-A758B42D5304}"/>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22AAA26E-319E-0A3F-EBC3-5BC6B01A47DF}"/>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dirty="0"/>
              <a:t>Art. 54. A publicidade do edital de licitação será realizada mediante divulgação e manutenção do inteiro teor do ato convocatório e de seus anexos no Portal Nacional de Contratações Públicas (PNCP).</a:t>
            </a:r>
          </a:p>
          <a:p>
            <a:pPr marL="85725" indent="0">
              <a:buNone/>
            </a:pPr>
            <a:r>
              <a:rPr lang="pt-BR" dirty="0"/>
              <a:t>§ 1º Sem prejuízo do disposto no </a:t>
            </a:r>
            <a:r>
              <a:rPr lang="pt-BR" b="1" dirty="0"/>
              <a:t>caput</a:t>
            </a:r>
            <a:r>
              <a:rPr lang="pt-BR" dirty="0"/>
              <a:t>, é obrigatória a publicação de extrato do edital no Diário Oficial da União, do Estado, do Distrito Federal ou do Município, ou, no caso de consórcio público, do ente de maior nível entre eles, bem como em </a:t>
            </a:r>
            <a:r>
              <a:rPr lang="pt-BR" b="1" dirty="0"/>
              <a:t>jornal diário de grande circulação</a:t>
            </a:r>
            <a:r>
              <a:rPr lang="pt-BR" dirty="0"/>
              <a:t>.       </a:t>
            </a:r>
            <a:r>
              <a:rPr lang="pt-BR" u="sng" dirty="0">
                <a:hlinkClick r:id="rId4"/>
              </a:rPr>
              <a:t>(Promulgação partes vetadas)</a:t>
            </a:r>
            <a:endParaRPr lang="pt-BR" dirty="0"/>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14630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845516A8-CBEB-4DFC-4D29-6C6FCA800B93}"/>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52287F13-F140-6BCD-FD69-DC1832F7C801}"/>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A8923DE7-265C-1892-CF8A-99782202B3FE}"/>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lnSpcReduction="10000"/>
          </a:bodyPr>
          <a:lstStyle/>
          <a:p>
            <a:pPr marL="85725" indent="0" algn="just">
              <a:buNone/>
            </a:pPr>
            <a:r>
              <a:rPr lang="pt-BR" dirty="0"/>
              <a:t>§ 2º É </a:t>
            </a:r>
            <a:r>
              <a:rPr lang="pt-BR" b="1" dirty="0"/>
              <a:t>facultada a divulgação adicional e a manutenção do inteiro teor do edital e de seus anexos em </a:t>
            </a:r>
            <a:r>
              <a:rPr lang="pt-BR" b="1" u="sng" dirty="0"/>
              <a:t>sítio eletrônico oficial</a:t>
            </a:r>
            <a:r>
              <a:rPr lang="pt-BR" dirty="0"/>
              <a:t> do ente federativo do órgão ou entidade responsável pela licitação ou, no caso de consórcio público, do ente de maior nível entre eles, admitida, ainda, a divulgação direta a interessados devidamente cadastrados para esse fim.</a:t>
            </a:r>
          </a:p>
          <a:p>
            <a:pPr marL="85725" indent="0" algn="just">
              <a:buNone/>
            </a:pPr>
            <a:endParaRPr lang="pt-BR" dirty="0"/>
          </a:p>
          <a:p>
            <a:pPr marL="85725" indent="0" algn="just">
              <a:buNone/>
            </a:pPr>
            <a:r>
              <a:rPr lang="pt-BR" dirty="0"/>
              <a:t>§ 3º </a:t>
            </a:r>
            <a:r>
              <a:rPr lang="pt-BR" b="1" u="sng" dirty="0"/>
              <a:t>Após a homologação do processo licitatório, serão disponibilizados no Portal Nacional de Contratações Públicas (PNCP</a:t>
            </a:r>
            <a:r>
              <a:rPr lang="pt-BR" dirty="0"/>
              <a:t>) e, se o órgão ou entidade responsável pela licitação entender cabível, também no sítio referido no § 2º deste artigo, </a:t>
            </a:r>
            <a:r>
              <a:rPr lang="pt-BR" b="1" u="sng" dirty="0"/>
              <a:t>os documentos elaborados na fase preparatória que porventura não tenham integrado o edital e seus anexos</a:t>
            </a:r>
            <a:r>
              <a:rPr lang="pt-BR" dirty="0"/>
              <a:t>.</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21675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2" end="2"/>
                                            </p:txEl>
                                          </p:spTgt>
                                        </p:tgtEl>
                                        <p:attrNameLst>
                                          <p:attrName>style.visibility</p:attrName>
                                        </p:attrNameLst>
                                      </p:cBhvr>
                                      <p:to>
                                        <p:strVal val="visible"/>
                                      </p:to>
                                    </p:set>
                                    <p:animEffect transition="in" filter="fade">
                                      <p:cBhvr>
                                        <p:cTn id="12"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2"/>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74" name="Google Shape;74;p2"/>
          <p:cNvSpPr/>
          <p:nvPr/>
        </p:nvSpPr>
        <p:spPr>
          <a:xfrm>
            <a:off x="1392110" y="1048271"/>
            <a:ext cx="61182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1392110" y="313121"/>
            <a:ext cx="61182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pt-BR" sz="1800" b="1" i="0" u="sng" strike="noStrike" cap="none">
                <a:solidFill>
                  <a:srgbClr val="000000"/>
                </a:solidFill>
                <a:latin typeface="Arial"/>
                <a:ea typeface="Arial"/>
                <a:cs typeface="Arial"/>
                <a:sym typeface="Arial"/>
              </a:rPr>
              <a:t>PERGUNTAS PARA REFLEXÃO</a:t>
            </a:r>
            <a:endParaRPr/>
          </a:p>
          <a:p>
            <a:pPr marL="0" marR="0" lvl="0" indent="0" algn="ctr" rtl="0">
              <a:lnSpc>
                <a:spcPct val="100000"/>
              </a:lnSpc>
              <a:spcBef>
                <a:spcPts val="0"/>
              </a:spcBef>
              <a:spcAft>
                <a:spcPts val="0"/>
              </a:spcAft>
              <a:buClr>
                <a:srgbClr val="000000"/>
              </a:buClr>
              <a:buSzPts val="16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pt-BR" sz="2200" b="0" i="0" u="none" strike="noStrike" cap="none">
                <a:solidFill>
                  <a:srgbClr val="0D0D0D"/>
                </a:solidFill>
                <a:latin typeface="Arial"/>
                <a:ea typeface="Arial"/>
                <a:cs typeface="Arial"/>
                <a:sym typeface="Arial"/>
              </a:rPr>
              <a:t>Como posso garantir que estou tomando decisões corretas, de forma a evitar responsabilizações?</a:t>
            </a:r>
            <a:endParaRPr/>
          </a:p>
          <a:p>
            <a:pPr marL="0" marR="0" lvl="0" indent="0" algn="ctr" rtl="0">
              <a:lnSpc>
                <a:spcPct val="100000"/>
              </a:lnSpc>
              <a:spcBef>
                <a:spcPts val="0"/>
              </a:spcBef>
              <a:spcAft>
                <a:spcPts val="0"/>
              </a:spcAft>
              <a:buClr>
                <a:srgbClr val="000000"/>
              </a:buClr>
              <a:buSzPts val="1600"/>
              <a:buFont typeface="Arial"/>
              <a:buNone/>
            </a:pPr>
            <a:endParaRPr sz="2200" b="0" i="0" u="none" strike="noStrike" cap="none">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pt-BR" sz="2200" b="0" i="0" u="none" strike="noStrike" cap="none">
                <a:solidFill>
                  <a:srgbClr val="0D0D0D"/>
                </a:solidFill>
                <a:latin typeface="Arial"/>
                <a:ea typeface="Arial"/>
                <a:cs typeface="Arial"/>
                <a:sym typeface="Arial"/>
              </a:rPr>
              <a:t>Como minimizar o risco de responsabilização na minha atuação ?</a:t>
            </a:r>
            <a:endParaRPr/>
          </a:p>
          <a:p>
            <a:pPr marL="0" marR="0" lvl="0" indent="0" algn="ctr" rtl="0">
              <a:lnSpc>
                <a:spcPct val="100000"/>
              </a:lnSpc>
              <a:spcBef>
                <a:spcPts val="0"/>
              </a:spcBef>
              <a:spcAft>
                <a:spcPts val="0"/>
              </a:spcAft>
              <a:buClr>
                <a:srgbClr val="000000"/>
              </a:buClr>
              <a:buSzPts val="1600"/>
              <a:buFont typeface="Arial"/>
              <a:buNone/>
            </a:pPr>
            <a:endParaRPr sz="2200" b="0" i="0" u="none" strike="noStrike" cap="none">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pt-BR" sz="2200" b="0" i="0" u="none" strike="noStrike" cap="none">
                <a:solidFill>
                  <a:srgbClr val="0D0D0D"/>
                </a:solidFill>
                <a:latin typeface="Arial"/>
                <a:ea typeface="Arial"/>
                <a:cs typeface="Arial"/>
                <a:sym typeface="Arial"/>
              </a:rPr>
              <a:t>Agente de contratação, um problema ou uma possibilidade para meu futuro ?</a:t>
            </a:r>
            <a:endParaRPr/>
          </a:p>
          <a:p>
            <a:pPr marL="0" marR="0" lvl="0" indent="0" algn="ctr" rtl="0">
              <a:lnSpc>
                <a:spcPct val="100000"/>
              </a:lnSpc>
              <a:spcBef>
                <a:spcPts val="0"/>
              </a:spcBef>
              <a:spcAft>
                <a:spcPts val="0"/>
              </a:spcAft>
              <a:buClr>
                <a:srgbClr val="000000"/>
              </a:buClr>
              <a:buSzPts val="16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B43D2871-06D6-319B-3B5A-0FD5CDD3EE23}"/>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DB12440E-24D7-7E84-0C6E-D25A697366E4}"/>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ECC0752E-99C4-C8F9-3BB3-AF4CF0FEC5FE}"/>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u="sng" dirty="0"/>
              <a:t>Norma geral ou não geral?</a:t>
            </a:r>
            <a:endParaRPr lang="pt-BR" dirty="0"/>
          </a:p>
          <a:p>
            <a:r>
              <a:rPr lang="pt-BR" dirty="0"/>
              <a:t>A criação de um portal destinado a formalizar atos administrativos não configura norma geral. Mais precisamente, não cabe a lei federal dispor sobre os órgão de publicação oficial dos atos administrativos provenientes de outras esferas federativas. Cada ente federativo dispõe de competência para determinar o órgão de imprensa oficial, para criar sítios eletrônicos (oficiais ou não) e para dispor sobre a divulgação dos atos próprios (Marçal </a:t>
            </a:r>
            <a:r>
              <a:rPr lang="pt-BR" dirty="0" err="1"/>
              <a:t>Justen</a:t>
            </a:r>
            <a:r>
              <a:rPr lang="pt-BR" dirty="0"/>
              <a:t> Filho) </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29877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2C39116C-E84C-9C01-A534-CADE49E82E95}"/>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5B06D15E-CDE3-833E-D0D0-F49708AC934E}"/>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F8C7AF45-B445-FDFC-AB4B-D9E6274C5D36}"/>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u="sng" dirty="0"/>
              <a:t>Ausência de efeito vinculante para os demais entes federativos</a:t>
            </a:r>
            <a:endParaRPr lang="pt-BR" dirty="0"/>
          </a:p>
          <a:p>
            <a:r>
              <a:rPr lang="pt-BR" dirty="0"/>
              <a:t>A preservação da constitucionalidade do art. 174, depende da interpretação conforme a constituição que reconheça a ausência de eficácia vinculante das suas determinações para Estados, Distrito Federal e Municípios. A disciplina do dispositivo vincula apenas a União, em vista da configuração de norma não geral</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66946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D3DE9BFC-853B-AAF2-AAD9-F68BFE791CC8}"/>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325976BA-C324-5229-6FD5-1285C42429DE}"/>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735DCCE3-A7E8-2692-1A04-F7493605CBA0}"/>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dirty="0"/>
              <a:t> </a:t>
            </a:r>
            <a:r>
              <a:rPr lang="pt-BR" b="1" u="sng" dirty="0"/>
              <a:t>Eventual adesão espontânea</a:t>
            </a:r>
            <a:endParaRPr lang="pt-BR" dirty="0"/>
          </a:p>
          <a:p>
            <a:r>
              <a:rPr lang="pt-BR" dirty="0"/>
              <a:t>Nada impede, no entanto, que os demais entes federativos voluntariamente escolham participar do sistema previsto no art. 174. Mas não é cabível impor a obrigatoriedade de sua adesão. Não existe impedimento jurídico a que o ente federativo delibere por implantar a solução local, sem participar do modelo previsto no art. 174. Em tais hipóteses, exigir-se-á que a solução adotada seja apta a assegurar a publicidade necessária, exigida em vista dos princípios constitucionais pertinentes a atividade administrativa</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32528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878082EF-BBAB-82C3-3DD3-8E0B25177687}"/>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1E5CB69F-4162-22D6-497C-33702B7ECE57}"/>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8F9B0339-F7E8-407D-D6D9-5DAA251B732F}"/>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dirty="0"/>
              <a:t>Efeitos do § 3º para a adoção de processos eletrônicos nos órgãos</a:t>
            </a:r>
            <a:endParaRPr lang="pt-BR" dirty="0"/>
          </a:p>
          <a:p>
            <a:pPr algn="just"/>
            <a:r>
              <a:rPr lang="pt-BR" dirty="0"/>
              <a:t>§ 3º </a:t>
            </a:r>
            <a:r>
              <a:rPr lang="pt-BR" b="1" u="sng" dirty="0"/>
              <a:t>Após a homologação do processo licitatório, serão disponibilizados no Portal Nacional de Contratações Públicas (PNCP</a:t>
            </a:r>
            <a:r>
              <a:rPr lang="pt-BR" dirty="0"/>
              <a:t>) e, se o órgão ou entidade responsável pela licitação entender cabível, também no sítio referido no § 2º deste artigo, </a:t>
            </a:r>
            <a:r>
              <a:rPr lang="pt-BR" b="1" u="sng" dirty="0"/>
              <a:t>os documentos elaborados na fase preparatória que porventura não tenham integrado o edital e seus anexos</a:t>
            </a:r>
            <a:r>
              <a:rPr lang="pt-BR" dirty="0"/>
              <a:t>.</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16155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A98EF91B-892B-634D-4F72-C4823B17B258}"/>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AC64ACB1-A4D4-F7D9-8265-3B21E0AA18DC}"/>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DACB4580-32C7-6415-B291-45D9653580DF}"/>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fontScale="85000" lnSpcReduction="20000"/>
          </a:bodyPr>
          <a:lstStyle/>
          <a:p>
            <a:pPr marL="85725" indent="0">
              <a:buNone/>
            </a:pPr>
            <a:r>
              <a:rPr lang="pt-BR" b="1" u="sng" dirty="0"/>
              <a:t>PUBLICIDADE EM JORNAL DE GRANDE CIRCULAÇÃO </a:t>
            </a:r>
            <a:endParaRPr lang="pt-BR" dirty="0"/>
          </a:p>
          <a:p>
            <a:endParaRPr lang="pt-BR" u="sng" dirty="0"/>
          </a:p>
          <a:p>
            <a:pPr marL="85725" indent="0">
              <a:buNone/>
            </a:pPr>
            <a:r>
              <a:rPr lang="pt-BR" u="sng" dirty="0"/>
              <a:t>PL 215/2024 -</a:t>
            </a:r>
            <a:r>
              <a:rPr lang="pt-BR" dirty="0"/>
              <a:t> altera o § 1º do art. 54 da Lei nº 14.133, de 1º de abril de 2021 (Lei de Licitações e Contratos Administrativos), para retirar a obrigatoriedade da divulgação do extrato do edital de licitação em jornal diário de grande circulação.</a:t>
            </a:r>
          </a:p>
          <a:p>
            <a:pPr marL="85725" indent="0">
              <a:buNone/>
            </a:pPr>
            <a:r>
              <a:rPr lang="pt-BR" dirty="0"/>
              <a:t> </a:t>
            </a:r>
          </a:p>
          <a:p>
            <a:pPr marL="85725" indent="0">
              <a:buNone/>
            </a:pPr>
            <a:r>
              <a:rPr lang="pt-BR" dirty="0"/>
              <a:t>Art. 2º O § 1º do art. 54 da Lei nº 14.133, de 1º de abril de 2021, passa a vigorar com a seguinte redação: “Art. 54. ........................................................................................ ...................................................................................................... </a:t>
            </a:r>
          </a:p>
          <a:p>
            <a:pPr marL="85725" indent="0">
              <a:buNone/>
            </a:pPr>
            <a:r>
              <a:rPr lang="pt-BR" dirty="0"/>
              <a:t> </a:t>
            </a:r>
          </a:p>
          <a:p>
            <a:pPr marL="85725" indent="0">
              <a:buNone/>
            </a:pPr>
            <a:r>
              <a:rPr lang="pt-BR" dirty="0"/>
              <a:t>§ 1º Sem prejuízo do disposto no caput, é obrigatória a publicação de extrato do edital no Diário Oficial da União, do Estado, do Distrito Federal ou do Município, ou, no caso de consórcio público, do ente de maior nível entre eles.” (NR) Art. 3° Esta lei entra em vigor na data de sua publicação.</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154847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2" end="2"/>
                                            </p:txEl>
                                          </p:spTgt>
                                        </p:tgtEl>
                                        <p:attrNameLst>
                                          <p:attrName>style.visibility</p:attrName>
                                        </p:attrNameLst>
                                      </p:cBhvr>
                                      <p:to>
                                        <p:strVal val="visible"/>
                                      </p:to>
                                    </p:set>
                                    <p:animEffect transition="in" filter="fade">
                                      <p:cBhvr>
                                        <p:cTn id="12" dur="1000"/>
                                        <p:tgtEl>
                                          <p:spTgt spid="2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3" end="3"/>
                                            </p:txEl>
                                          </p:spTgt>
                                        </p:tgtEl>
                                        <p:attrNameLst>
                                          <p:attrName>style.visibility</p:attrName>
                                        </p:attrNameLst>
                                      </p:cBhvr>
                                      <p:to>
                                        <p:strVal val="visible"/>
                                      </p:to>
                                    </p:set>
                                    <p:animEffect transition="in" filter="fade">
                                      <p:cBhvr>
                                        <p:cTn id="17" dur="1000"/>
                                        <p:tgtEl>
                                          <p:spTgt spid="23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4" end="4"/>
                                            </p:txEl>
                                          </p:spTgt>
                                        </p:tgtEl>
                                        <p:attrNameLst>
                                          <p:attrName>style.visibility</p:attrName>
                                        </p:attrNameLst>
                                      </p:cBhvr>
                                      <p:to>
                                        <p:strVal val="visible"/>
                                      </p:to>
                                    </p:set>
                                    <p:animEffect transition="in" filter="fade">
                                      <p:cBhvr>
                                        <p:cTn id="22" dur="1000"/>
                                        <p:tgtEl>
                                          <p:spTgt spid="23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5" end="5"/>
                                            </p:txEl>
                                          </p:spTgt>
                                        </p:tgtEl>
                                        <p:attrNameLst>
                                          <p:attrName>style.visibility</p:attrName>
                                        </p:attrNameLst>
                                      </p:cBhvr>
                                      <p:to>
                                        <p:strVal val="visible"/>
                                      </p:to>
                                    </p:set>
                                    <p:animEffect transition="in" filter="fade">
                                      <p:cBhvr>
                                        <p:cTn id="27" dur="1000"/>
                                        <p:tgtEl>
                                          <p:spTgt spid="23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xEl>
                                              <p:pRg st="6" end="6"/>
                                            </p:txEl>
                                          </p:spTgt>
                                        </p:tgtEl>
                                        <p:attrNameLst>
                                          <p:attrName>style.visibility</p:attrName>
                                        </p:attrNameLst>
                                      </p:cBhvr>
                                      <p:to>
                                        <p:strVal val="visible"/>
                                      </p:to>
                                    </p:set>
                                    <p:animEffect transition="in" filter="fade">
                                      <p:cBhvr>
                                        <p:cTn id="32" dur="1000"/>
                                        <p:tgtEl>
                                          <p:spTgt spid="2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485C8932-CA21-3BA5-A878-790F1839A7F5}"/>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2B7E9E77-1453-4349-53F2-D177FC26111E}"/>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7B733A73-DF44-77B4-2CA9-9A0F41BB50C8}"/>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u="sng" dirty="0"/>
              <a:t>Comite </a:t>
            </a:r>
            <a:r>
              <a:rPr lang="pt-BR" b="1" u="sng" dirty="0" err="1"/>
              <a:t>Interfederativo</a:t>
            </a:r>
            <a:r>
              <a:rPr lang="pt-BR" b="1" u="sng" dirty="0"/>
              <a:t> Gestor do portal</a:t>
            </a:r>
            <a:endParaRPr lang="pt-BR" dirty="0"/>
          </a:p>
          <a:p>
            <a:pPr marL="85725" indent="0">
              <a:buNone/>
            </a:pPr>
            <a:r>
              <a:rPr lang="pt-BR" dirty="0"/>
              <a:t>Art. 174 § 1º O PNCP será gerido pelo Comitê Gestor da Rede Nacional de Contratações Públicas, a ser presidido por representante indicado pelo Presidente da República e composto de:</a:t>
            </a:r>
          </a:p>
          <a:p>
            <a:pPr marL="85725" indent="0">
              <a:buNone/>
            </a:pPr>
            <a:r>
              <a:rPr lang="pt-BR" dirty="0"/>
              <a:t>I - 3 (três) representantes da União indicados pelo Presidente da República;</a:t>
            </a:r>
          </a:p>
          <a:p>
            <a:pPr marL="85725" indent="0">
              <a:buNone/>
            </a:pPr>
            <a:r>
              <a:rPr lang="pt-BR" dirty="0"/>
              <a:t>II - 2 (dois) representantes dos Estados e do Distrito Federal indicados pelo Conselho Nacional de Secretários de Estado da Administração;</a:t>
            </a:r>
          </a:p>
          <a:p>
            <a:pPr marL="85725" indent="0">
              <a:buNone/>
            </a:pPr>
            <a:r>
              <a:rPr lang="pt-BR" dirty="0"/>
              <a:t>III - 2 (dois) representantes dos Municípios indicados pela Confederação Nacional de Municípios.</a:t>
            </a:r>
          </a:p>
          <a:p>
            <a:endParaRPr lang="pt-BR" dirty="0"/>
          </a:p>
        </p:txBody>
      </p:sp>
    </p:spTree>
    <p:extLst>
      <p:ext uri="{BB962C8B-B14F-4D97-AF65-F5344CB8AC3E}">
        <p14:creationId xmlns:p14="http://schemas.microsoft.com/office/powerpoint/2010/main" val="354837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6029C505-C890-9297-DED5-8C89E793B698}"/>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432A5418-3137-92E6-5631-0FA2A25852F3}"/>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C68D83CC-8582-D4C7-758F-EC4B22DB96F0}"/>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u="sng" dirty="0"/>
              <a:t>Problema  comitê </a:t>
            </a:r>
            <a:r>
              <a:rPr lang="pt-BR" b="1" u="sng" dirty="0" err="1"/>
              <a:t>interfederativo</a:t>
            </a:r>
            <a:r>
              <a:rPr lang="pt-BR" b="1" u="sng" dirty="0"/>
              <a:t>?</a:t>
            </a:r>
          </a:p>
          <a:p>
            <a:pPr marL="85725" indent="0">
              <a:buNone/>
            </a:pPr>
            <a:endParaRPr lang="pt-BR" dirty="0"/>
          </a:p>
          <a:p>
            <a:r>
              <a:rPr lang="pt-BR" dirty="0"/>
              <a:t>O problema não é superado pela previsão da gestão do portal por um comitê </a:t>
            </a:r>
            <a:r>
              <a:rPr lang="pt-BR" dirty="0" err="1"/>
              <a:t>interfederativo</a:t>
            </a:r>
            <a:r>
              <a:rPr lang="pt-BR" dirty="0"/>
              <a:t>. O obstáculo da autonomia dos demais entes federativos não é superado por meio dessa solução(Marçal </a:t>
            </a:r>
            <a:r>
              <a:rPr lang="pt-BR" dirty="0" err="1"/>
              <a:t>Justen</a:t>
            </a:r>
            <a:r>
              <a:rPr lang="pt-BR" dirty="0"/>
              <a:t> Filho)</a:t>
            </a:r>
          </a:p>
          <a:p>
            <a:endParaRPr lang="pt-BR" dirty="0"/>
          </a:p>
        </p:txBody>
      </p:sp>
    </p:spTree>
    <p:extLst>
      <p:ext uri="{BB962C8B-B14F-4D97-AF65-F5344CB8AC3E}">
        <p14:creationId xmlns:p14="http://schemas.microsoft.com/office/powerpoint/2010/main" val="336901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2" end="2"/>
                                            </p:txEl>
                                          </p:spTgt>
                                        </p:tgtEl>
                                        <p:attrNameLst>
                                          <p:attrName>style.visibility</p:attrName>
                                        </p:attrNameLst>
                                      </p:cBhvr>
                                      <p:to>
                                        <p:strVal val="visible"/>
                                      </p:to>
                                    </p:set>
                                    <p:animEffect transition="in" filter="fade">
                                      <p:cBhvr>
                                        <p:cTn id="12"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6BE0CDC5-252E-D6FD-37DE-0FDEF1DD39A0}"/>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897DAEBB-3AED-9363-EB5F-001313F91173}"/>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9686D9F9-E692-A7E9-92AE-DC781ACB1774}"/>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fontScale="85000" lnSpcReduction="20000"/>
          </a:bodyPr>
          <a:lstStyle/>
          <a:p>
            <a:pPr marL="85725" indent="0">
              <a:buNone/>
            </a:pPr>
            <a:r>
              <a:rPr lang="pt-BR" b="1" u="sng" dirty="0"/>
              <a:t>Informações disponibilizadas no PNCP</a:t>
            </a:r>
            <a:endParaRPr lang="pt-BR" dirty="0"/>
          </a:p>
          <a:p>
            <a:pPr marL="85725" indent="0">
              <a:buNone/>
            </a:pPr>
            <a:r>
              <a:rPr lang="pt-BR" dirty="0"/>
              <a:t>O § 2º contempla um elenco de informações a serem disponibilizadas no PNCP. Tais informações consolidam dados pertinentes a diversos institutos de iniciativa disciplinadas pela Lei. Existem referências a:</a:t>
            </a:r>
          </a:p>
          <a:p>
            <a:pPr lvl="0"/>
            <a:r>
              <a:rPr lang="pt-BR" dirty="0"/>
              <a:t>Planos de contratação anual, a ser editada por cada órgão ou entidade administrativa (art. 12, </a:t>
            </a:r>
            <a:r>
              <a:rPr lang="pt-BR" dirty="0" err="1"/>
              <a:t>inci</a:t>
            </a:r>
            <a:r>
              <a:rPr lang="pt-BR" dirty="0"/>
              <a:t> VII)</a:t>
            </a:r>
          </a:p>
          <a:p>
            <a:pPr lvl="0"/>
            <a:r>
              <a:rPr lang="pt-BR" dirty="0"/>
              <a:t>Catálogos eletrônicos de padronização (art. 19, </a:t>
            </a:r>
            <a:r>
              <a:rPr lang="pt-BR" dirty="0" err="1"/>
              <a:t>inci</a:t>
            </a:r>
            <a:r>
              <a:rPr lang="pt-BR" dirty="0"/>
              <a:t> II) </a:t>
            </a:r>
          </a:p>
          <a:p>
            <a:pPr lvl="0"/>
            <a:r>
              <a:rPr lang="pt-BR" dirty="0"/>
              <a:t>Editais de credenciamento (art. 79, </a:t>
            </a:r>
            <a:r>
              <a:rPr lang="pt-BR" dirty="0" err="1"/>
              <a:t>inci</a:t>
            </a:r>
            <a:r>
              <a:rPr lang="pt-BR" dirty="0"/>
              <a:t> I do parágrafo único)</a:t>
            </a:r>
          </a:p>
          <a:p>
            <a:pPr lvl="0"/>
            <a:r>
              <a:rPr lang="pt-BR" dirty="0"/>
              <a:t>Editais de pré-qualificação (art. 80, § 3º)</a:t>
            </a:r>
          </a:p>
          <a:p>
            <a:pPr lvl="0"/>
            <a:r>
              <a:rPr lang="pt-BR" dirty="0"/>
              <a:t>Avisos de contratação direta (art. 72, parágrafo único);</a:t>
            </a:r>
          </a:p>
          <a:p>
            <a:pPr lvl="0"/>
            <a:r>
              <a:rPr lang="pt-BR" dirty="0"/>
              <a:t>Editais de licitação e respectivos anexos (art. 54)</a:t>
            </a:r>
          </a:p>
          <a:p>
            <a:pPr lvl="0"/>
            <a:r>
              <a:rPr lang="pt-BR" dirty="0"/>
              <a:t>Atas de registro de preços (art. 82, implicitamente)</a:t>
            </a:r>
          </a:p>
          <a:p>
            <a:pPr lvl="0"/>
            <a:r>
              <a:rPr lang="pt-BR" dirty="0"/>
              <a:t>Contratos e aditamentos (art. 91)</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339141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xEl>
                                              <p:pRg st="5" end="5"/>
                                            </p:txEl>
                                          </p:spTgt>
                                        </p:tgtEl>
                                        <p:attrNameLst>
                                          <p:attrName>style.visibility</p:attrName>
                                        </p:attrNameLst>
                                      </p:cBhvr>
                                      <p:to>
                                        <p:strVal val="visible"/>
                                      </p:to>
                                    </p:set>
                                    <p:animEffect transition="in" filter="fade">
                                      <p:cBhvr>
                                        <p:cTn id="32" dur="1000"/>
                                        <p:tgtEl>
                                          <p:spTgt spid="2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6">
                                            <p:txEl>
                                              <p:pRg st="6" end="6"/>
                                            </p:txEl>
                                          </p:spTgt>
                                        </p:tgtEl>
                                        <p:attrNameLst>
                                          <p:attrName>style.visibility</p:attrName>
                                        </p:attrNameLst>
                                      </p:cBhvr>
                                      <p:to>
                                        <p:strVal val="visible"/>
                                      </p:to>
                                    </p:set>
                                    <p:animEffect transition="in" filter="fade">
                                      <p:cBhvr>
                                        <p:cTn id="37" dur="1000"/>
                                        <p:tgtEl>
                                          <p:spTgt spid="2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6">
                                            <p:txEl>
                                              <p:pRg st="7" end="7"/>
                                            </p:txEl>
                                          </p:spTgt>
                                        </p:tgtEl>
                                        <p:attrNameLst>
                                          <p:attrName>style.visibility</p:attrName>
                                        </p:attrNameLst>
                                      </p:cBhvr>
                                      <p:to>
                                        <p:strVal val="visible"/>
                                      </p:to>
                                    </p:set>
                                    <p:animEffect transition="in" filter="fade">
                                      <p:cBhvr>
                                        <p:cTn id="42" dur="1000"/>
                                        <p:tgtEl>
                                          <p:spTgt spid="2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6">
                                            <p:txEl>
                                              <p:pRg st="8" end="8"/>
                                            </p:txEl>
                                          </p:spTgt>
                                        </p:tgtEl>
                                        <p:attrNameLst>
                                          <p:attrName>style.visibility</p:attrName>
                                        </p:attrNameLst>
                                      </p:cBhvr>
                                      <p:to>
                                        <p:strVal val="visible"/>
                                      </p:to>
                                    </p:set>
                                    <p:animEffect transition="in" filter="fade">
                                      <p:cBhvr>
                                        <p:cTn id="47" dur="1000"/>
                                        <p:tgtEl>
                                          <p:spTgt spid="23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6">
                                            <p:txEl>
                                              <p:pRg st="9" end="9"/>
                                            </p:txEl>
                                          </p:spTgt>
                                        </p:tgtEl>
                                        <p:attrNameLst>
                                          <p:attrName>style.visibility</p:attrName>
                                        </p:attrNameLst>
                                      </p:cBhvr>
                                      <p:to>
                                        <p:strVal val="visible"/>
                                      </p:to>
                                    </p:set>
                                    <p:animEffect transition="in" filter="fade">
                                      <p:cBhvr>
                                        <p:cTn id="52" dur="1000"/>
                                        <p:tgtEl>
                                          <p:spTgt spid="23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4F295866-9A3D-A26D-D789-B474A8BAFDC0}"/>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256319C1-9022-9CE0-99CE-9253DA2A179D}"/>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979A61C7-92BD-35A8-30F6-CC5D55930D18}"/>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fontScale="85000" lnSpcReduction="20000"/>
          </a:bodyPr>
          <a:lstStyle/>
          <a:p>
            <a:pPr marL="85725" indent="0">
              <a:buNone/>
            </a:pPr>
            <a:r>
              <a:rPr lang="pt-BR" dirty="0"/>
              <a:t>Outras funcionalidades</a:t>
            </a:r>
          </a:p>
          <a:p>
            <a:r>
              <a:rPr lang="pt-BR" dirty="0"/>
              <a:t>Além disso, o PNCP deverá oferecer, entre outras funcionalidades, o seguinte:</a:t>
            </a:r>
          </a:p>
          <a:p>
            <a:pPr lvl="0"/>
            <a:r>
              <a:rPr lang="pt-BR" dirty="0"/>
              <a:t>Registro unificado (art.87)</a:t>
            </a:r>
          </a:p>
          <a:p>
            <a:pPr lvl="0"/>
            <a:r>
              <a:rPr lang="pt-BR" dirty="0"/>
              <a:t>Painel de consulta de preços e banco de preços em saúde (art. 23, §1º inc. I)</a:t>
            </a:r>
          </a:p>
          <a:p>
            <a:pPr lvl="0"/>
            <a:r>
              <a:rPr lang="pt-BR" dirty="0"/>
              <a:t>Acesso à base nacional de notas fiscais eletrônicas;</a:t>
            </a:r>
          </a:p>
          <a:p>
            <a:pPr lvl="0"/>
            <a:r>
              <a:rPr lang="pt-BR" dirty="0"/>
              <a:t>Sistema de planejamento (art. 17) e gerenciamento de contratações, inclusive o cadastro de atesto (art. 88, § 4º)</a:t>
            </a:r>
          </a:p>
          <a:p>
            <a:pPr lvl="0"/>
            <a:r>
              <a:rPr lang="pt-BR" dirty="0"/>
              <a:t>Sistema eletrônico para realização de sessões públicas</a:t>
            </a:r>
          </a:p>
          <a:p>
            <a:pPr lvl="0"/>
            <a:r>
              <a:rPr lang="pt-BR" dirty="0"/>
              <a:t>Acesso ao CEIS e ao CENEP</a:t>
            </a:r>
          </a:p>
          <a:p>
            <a:pPr lvl="0"/>
            <a:r>
              <a:rPr lang="pt-BR" dirty="0"/>
              <a:t>Sistema de gestão compartilhada, envolvendo mensagens, acesso ao sistema informatizado de obras, comunicação entre a população a Administração e o contratado e divulgação de relatório final sobre aprimoramento de atividades da administração</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85191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xEl>
                                              <p:pRg st="5" end="5"/>
                                            </p:txEl>
                                          </p:spTgt>
                                        </p:tgtEl>
                                        <p:attrNameLst>
                                          <p:attrName>style.visibility</p:attrName>
                                        </p:attrNameLst>
                                      </p:cBhvr>
                                      <p:to>
                                        <p:strVal val="visible"/>
                                      </p:to>
                                    </p:set>
                                    <p:animEffect transition="in" filter="fade">
                                      <p:cBhvr>
                                        <p:cTn id="32" dur="1000"/>
                                        <p:tgtEl>
                                          <p:spTgt spid="2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6">
                                            <p:txEl>
                                              <p:pRg st="6" end="6"/>
                                            </p:txEl>
                                          </p:spTgt>
                                        </p:tgtEl>
                                        <p:attrNameLst>
                                          <p:attrName>style.visibility</p:attrName>
                                        </p:attrNameLst>
                                      </p:cBhvr>
                                      <p:to>
                                        <p:strVal val="visible"/>
                                      </p:to>
                                    </p:set>
                                    <p:animEffect transition="in" filter="fade">
                                      <p:cBhvr>
                                        <p:cTn id="37" dur="1000"/>
                                        <p:tgtEl>
                                          <p:spTgt spid="2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6">
                                            <p:txEl>
                                              <p:pRg st="7" end="7"/>
                                            </p:txEl>
                                          </p:spTgt>
                                        </p:tgtEl>
                                        <p:attrNameLst>
                                          <p:attrName>style.visibility</p:attrName>
                                        </p:attrNameLst>
                                      </p:cBhvr>
                                      <p:to>
                                        <p:strVal val="visible"/>
                                      </p:to>
                                    </p:set>
                                    <p:animEffect transition="in" filter="fade">
                                      <p:cBhvr>
                                        <p:cTn id="42" dur="1000"/>
                                        <p:tgtEl>
                                          <p:spTgt spid="2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6">
                                            <p:txEl>
                                              <p:pRg st="8" end="8"/>
                                            </p:txEl>
                                          </p:spTgt>
                                        </p:tgtEl>
                                        <p:attrNameLst>
                                          <p:attrName>style.visibility</p:attrName>
                                        </p:attrNameLst>
                                      </p:cBhvr>
                                      <p:to>
                                        <p:strVal val="visible"/>
                                      </p:to>
                                    </p:set>
                                    <p:animEffect transition="in" filter="fade">
                                      <p:cBhvr>
                                        <p:cTn id="47" dur="1000"/>
                                        <p:tgtEl>
                                          <p:spTgt spid="2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484C81FB-B7A9-80DE-89D4-2B7A13333045}"/>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95B7425F-7A8D-1071-088D-B2E1E73B090D}"/>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6B671932-A64C-1FBD-F672-7D08CC175124}"/>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u="sng" dirty="0"/>
              <a:t>Funcionalidades do PNCP</a:t>
            </a:r>
            <a:endParaRPr lang="pt-BR" dirty="0"/>
          </a:p>
          <a:p>
            <a:r>
              <a:rPr lang="pt-BR" dirty="0"/>
              <a:t>§ 2º O PNCP conterá, entre outras, as seguintes informações acerca das contratações:</a:t>
            </a:r>
          </a:p>
          <a:p>
            <a:r>
              <a:rPr lang="pt-BR" dirty="0"/>
              <a:t>I - planos de contratação anuais;</a:t>
            </a:r>
          </a:p>
          <a:p>
            <a:r>
              <a:rPr lang="pt-BR" dirty="0"/>
              <a:t>II - catálogos eletrônicos de padronização;</a:t>
            </a:r>
          </a:p>
          <a:p>
            <a:r>
              <a:rPr lang="pt-BR" dirty="0"/>
              <a:t>III - editais de credenciamento e de pré-qualificação, avisos de contratação direta e editais de licitação e respectivos anexos;</a:t>
            </a:r>
          </a:p>
          <a:p>
            <a:r>
              <a:rPr lang="pt-BR" dirty="0"/>
              <a:t>IV - atas de registro de preços;</a:t>
            </a:r>
          </a:p>
          <a:p>
            <a:r>
              <a:rPr lang="pt-BR" dirty="0"/>
              <a:t>V - contratos e termos aditivos;</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16277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xEl>
                                              <p:pRg st="5" end="5"/>
                                            </p:txEl>
                                          </p:spTgt>
                                        </p:tgtEl>
                                        <p:attrNameLst>
                                          <p:attrName>style.visibility</p:attrName>
                                        </p:attrNameLst>
                                      </p:cBhvr>
                                      <p:to>
                                        <p:strVal val="visible"/>
                                      </p:to>
                                    </p:set>
                                    <p:animEffect transition="in" filter="fade">
                                      <p:cBhvr>
                                        <p:cTn id="32" dur="1000"/>
                                        <p:tgtEl>
                                          <p:spTgt spid="2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6">
                                            <p:txEl>
                                              <p:pRg st="6" end="6"/>
                                            </p:txEl>
                                          </p:spTgt>
                                        </p:tgtEl>
                                        <p:attrNameLst>
                                          <p:attrName>style.visibility</p:attrName>
                                        </p:attrNameLst>
                                      </p:cBhvr>
                                      <p:to>
                                        <p:strVal val="visible"/>
                                      </p:to>
                                    </p:set>
                                    <p:animEffect transition="in" filter="fade">
                                      <p:cBhvr>
                                        <p:cTn id="37" dur="1000"/>
                                        <p:tgtEl>
                                          <p:spTgt spid="2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8"/>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81" name="Google Shape;81;p8"/>
          <p:cNvSpPr/>
          <p:nvPr/>
        </p:nvSpPr>
        <p:spPr>
          <a:xfrm>
            <a:off x="1392110" y="1048271"/>
            <a:ext cx="61182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82" name="Google Shape;82;p8"/>
          <p:cNvSpPr/>
          <p:nvPr/>
        </p:nvSpPr>
        <p:spPr>
          <a:xfrm>
            <a:off x="1392110" y="313121"/>
            <a:ext cx="61182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pt-BR" sz="1800" b="1" i="0" u="sng" strike="noStrike" cap="none" dirty="0">
                <a:solidFill>
                  <a:srgbClr val="000000"/>
                </a:solidFill>
                <a:latin typeface="Arial"/>
                <a:ea typeface="Arial"/>
                <a:cs typeface="Arial"/>
                <a:sym typeface="Arial"/>
              </a:rPr>
              <a:t>PERGUNTAS PARA REFLEXÃO</a:t>
            </a:r>
            <a:endParaRPr dirty="0"/>
          </a:p>
          <a:p>
            <a:pPr marL="0" marR="0" lvl="0" indent="0" algn="ctr" rtl="0">
              <a:lnSpc>
                <a:spcPct val="100000"/>
              </a:lnSpc>
              <a:spcBef>
                <a:spcPts val="0"/>
              </a:spcBef>
              <a:spcAft>
                <a:spcPts val="0"/>
              </a:spcAft>
              <a:buClr>
                <a:srgbClr val="000000"/>
              </a:buClr>
              <a:buSzPts val="1600"/>
              <a:buFont typeface="Arial"/>
              <a:buNone/>
            </a:pP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2400" b="0" i="0" u="none" strike="noStrike" cap="none" dirty="0">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2400" b="0" i="0" u="none" strike="noStrike" cap="none" dirty="0">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2400" b="0" i="0" u="none" strike="noStrike" cap="none" dirty="0">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pt-BR" sz="4000" b="0" i="0" u="none" strike="noStrike" cap="none" dirty="0">
                <a:solidFill>
                  <a:srgbClr val="0D0D0D"/>
                </a:solidFill>
                <a:highlight>
                  <a:srgbClr val="FFFF00"/>
                </a:highlight>
                <a:latin typeface="Arial"/>
                <a:ea typeface="Arial"/>
                <a:cs typeface="Arial"/>
                <a:sym typeface="Arial"/>
              </a:rPr>
              <a:t>Resposta: conhecimento</a:t>
            </a: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181C50F1-507F-B8A1-2F10-576657BBE105}"/>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AC048DF4-459D-5331-CECD-D2EB580B2F27}"/>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D3463351-76AF-51E2-14C5-4A75250DE4A6}"/>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fontScale="92500" lnSpcReduction="20000"/>
          </a:bodyPr>
          <a:lstStyle/>
          <a:p>
            <a:pPr marL="85725" indent="0">
              <a:buNone/>
            </a:pPr>
            <a:r>
              <a:rPr lang="pt-BR" dirty="0"/>
              <a:t>VI - notas fiscais eletrônicas, quando for o caso.</a:t>
            </a:r>
          </a:p>
          <a:p>
            <a:pPr marL="85725" indent="0">
              <a:buNone/>
            </a:pPr>
            <a:r>
              <a:rPr lang="pt-BR" dirty="0"/>
              <a:t>§ 3º O PNCP deverá, entre outras funcionalidades, oferecer:</a:t>
            </a:r>
          </a:p>
          <a:p>
            <a:pPr marL="85725" indent="0">
              <a:buNone/>
            </a:pPr>
            <a:r>
              <a:rPr lang="pt-BR" dirty="0"/>
              <a:t>I - sistema de registro cadastral unificado;</a:t>
            </a:r>
          </a:p>
          <a:p>
            <a:pPr marL="85725" indent="0">
              <a:buNone/>
            </a:pPr>
            <a:r>
              <a:rPr lang="pt-BR" dirty="0"/>
              <a:t>II - painel para consulta de preços, banco de preços em saúde e acesso à base nacional de notas fiscais eletrônicas;</a:t>
            </a:r>
          </a:p>
          <a:p>
            <a:pPr marL="85725" indent="0">
              <a:buNone/>
            </a:pPr>
            <a:r>
              <a:rPr lang="pt-BR" dirty="0"/>
              <a:t>III - sistema de planejamento e gerenciamento de contratações, incluído o cadastro de atesto de cumprimento de obrigações previsto no </a:t>
            </a:r>
            <a:r>
              <a:rPr lang="pt-BR" u="sng" dirty="0">
                <a:hlinkClick r:id="rId4"/>
              </a:rPr>
              <a:t>§ 4º do art. 88 desta Lei;</a:t>
            </a:r>
            <a:endParaRPr lang="pt-BR" dirty="0"/>
          </a:p>
          <a:p>
            <a:pPr marL="85725" indent="0">
              <a:buNone/>
            </a:pPr>
            <a:r>
              <a:rPr lang="pt-BR" dirty="0"/>
              <a:t>IV - sistema eletrônico para a realização de sessões públicas;</a:t>
            </a:r>
          </a:p>
          <a:p>
            <a:pPr marL="85725" indent="0">
              <a:buNone/>
            </a:pPr>
            <a:r>
              <a:rPr lang="pt-BR" dirty="0"/>
              <a:t>V - acesso ao Cadastro Nacional de Empresas Inidôneas e Suspensas (</a:t>
            </a:r>
            <a:r>
              <a:rPr lang="pt-BR" dirty="0" err="1"/>
              <a:t>Ceis</a:t>
            </a:r>
            <a:r>
              <a:rPr lang="pt-BR" dirty="0"/>
              <a:t>) e ao Cadastro Nacional de Empresas Punidas (</a:t>
            </a:r>
            <a:r>
              <a:rPr lang="pt-BR" dirty="0" err="1"/>
              <a:t>Cnep</a:t>
            </a:r>
            <a:r>
              <a:rPr lang="pt-BR" dirty="0"/>
              <a:t>);</a:t>
            </a:r>
          </a:p>
          <a:p>
            <a:pPr marL="85725" indent="0">
              <a:buNone/>
            </a:pPr>
            <a:r>
              <a:rPr lang="pt-BR" dirty="0"/>
              <a:t>VI - sistema de gestão compartilhada com a sociedade de informações referentes à execução do contrato, que possibilite:</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18960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xEl>
                                              <p:pRg st="5" end="5"/>
                                            </p:txEl>
                                          </p:spTgt>
                                        </p:tgtEl>
                                        <p:attrNameLst>
                                          <p:attrName>style.visibility</p:attrName>
                                        </p:attrNameLst>
                                      </p:cBhvr>
                                      <p:to>
                                        <p:strVal val="visible"/>
                                      </p:to>
                                    </p:set>
                                    <p:animEffect transition="in" filter="fade">
                                      <p:cBhvr>
                                        <p:cTn id="32" dur="1000"/>
                                        <p:tgtEl>
                                          <p:spTgt spid="2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6">
                                            <p:txEl>
                                              <p:pRg st="6" end="6"/>
                                            </p:txEl>
                                          </p:spTgt>
                                        </p:tgtEl>
                                        <p:attrNameLst>
                                          <p:attrName>style.visibility</p:attrName>
                                        </p:attrNameLst>
                                      </p:cBhvr>
                                      <p:to>
                                        <p:strVal val="visible"/>
                                      </p:to>
                                    </p:set>
                                    <p:animEffect transition="in" filter="fade">
                                      <p:cBhvr>
                                        <p:cTn id="37" dur="1000"/>
                                        <p:tgtEl>
                                          <p:spTgt spid="2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6">
                                            <p:txEl>
                                              <p:pRg st="7" end="7"/>
                                            </p:txEl>
                                          </p:spTgt>
                                        </p:tgtEl>
                                        <p:attrNameLst>
                                          <p:attrName>style.visibility</p:attrName>
                                        </p:attrNameLst>
                                      </p:cBhvr>
                                      <p:to>
                                        <p:strVal val="visible"/>
                                      </p:to>
                                    </p:set>
                                    <p:animEffect transition="in" filter="fade">
                                      <p:cBhvr>
                                        <p:cTn id="42" dur="1000"/>
                                        <p:tgtEl>
                                          <p:spTgt spid="2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E8374BDF-1052-0FCA-2C44-3A6343CBBE0A}"/>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B829EF14-87F9-6D7C-A38B-019AC160EBAF}"/>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B6F02EDB-FFD9-A978-F177-E1F99970D386}"/>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fontScale="92500" lnSpcReduction="20000"/>
          </a:bodyPr>
          <a:lstStyle/>
          <a:p>
            <a:pPr marL="85725" indent="0">
              <a:buNone/>
            </a:pPr>
            <a:r>
              <a:rPr lang="pt-BR" dirty="0"/>
              <a:t>a) envio, registro, armazenamento e divulgação de mensagens de texto ou imagens pelo interessado previamente identificado;</a:t>
            </a:r>
          </a:p>
          <a:p>
            <a:pPr marL="85725" indent="0">
              <a:buNone/>
            </a:pPr>
            <a:r>
              <a:rPr lang="pt-BR" dirty="0"/>
              <a:t>b) acesso ao sistema informatizado de acompanhamento de obras a que se refere o </a:t>
            </a:r>
            <a:r>
              <a:rPr lang="pt-BR" u="sng" dirty="0">
                <a:hlinkClick r:id="rId4"/>
              </a:rPr>
              <a:t>inciso III do </a:t>
            </a:r>
            <a:r>
              <a:rPr lang="pt-BR" b="1" u="sng" dirty="0">
                <a:hlinkClick r:id="rId4"/>
              </a:rPr>
              <a:t>caput</a:t>
            </a:r>
            <a:r>
              <a:rPr lang="pt-BR" u="sng" dirty="0">
                <a:hlinkClick r:id="rId4"/>
              </a:rPr>
              <a:t> do art. 19 desta Lei</a:t>
            </a:r>
            <a:r>
              <a:rPr lang="pt-BR" dirty="0"/>
              <a:t>;</a:t>
            </a:r>
          </a:p>
          <a:p>
            <a:pPr marL="85725" indent="0">
              <a:buNone/>
            </a:pPr>
            <a:r>
              <a:rPr lang="pt-BR" dirty="0"/>
              <a:t>c) comunicação entre a população e representantes da Administração e do contratado designados para prestar as informações e esclarecimentos pertinentes, na forma de regulamento;</a:t>
            </a:r>
          </a:p>
          <a:p>
            <a:pPr marL="85725" indent="0">
              <a:buNone/>
            </a:pPr>
            <a:r>
              <a:rPr lang="pt-BR" dirty="0"/>
              <a:t>d) divulgação, na forma de regulamento, de relatório final com informações sobre a consecução dos objetivos que tenham justificado a contratação e eventuais condutas a serem adotadas para o aprimoramento das atividades da Administração.</a:t>
            </a:r>
          </a:p>
          <a:p>
            <a:pPr marL="85725" indent="0">
              <a:buNone/>
            </a:pPr>
            <a:r>
              <a:rPr lang="pt-BR" dirty="0"/>
              <a:t>§ 4º O PNCP adotará o formato de dados abertos e observará as exigências previstas na </a:t>
            </a:r>
            <a:r>
              <a:rPr lang="pt-BR" u="sng" dirty="0">
                <a:hlinkClick r:id="rId5"/>
              </a:rPr>
              <a:t>Lei nº 12.527, de 18 de novembro de 2011.</a:t>
            </a:r>
            <a:endParaRPr lang="pt-BR" dirty="0"/>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55631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B31D065A-ADDC-8784-76C3-B6DDB7D5E80F}"/>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0E0E7E40-56F3-C711-EA9B-02958ACD5F2A}"/>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F5DD0F58-5E53-F7F9-785B-99C7A51A80F3}"/>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fontScale="92500" lnSpcReduction="10000"/>
          </a:bodyPr>
          <a:lstStyle/>
          <a:p>
            <a:pPr marL="85725" indent="0">
              <a:buNone/>
            </a:pPr>
            <a:r>
              <a:rPr lang="pt-BR" b="1" u="sng" dirty="0"/>
              <a:t>Possibilidade de publicação em sítios oficiais</a:t>
            </a:r>
            <a:endParaRPr lang="pt-BR" dirty="0"/>
          </a:p>
          <a:p>
            <a:pPr marL="85725" indent="0">
              <a:buNone/>
            </a:pPr>
            <a:r>
              <a:rPr lang="pt-BR" dirty="0"/>
              <a:t>Art. 175. Sem prejuízo do disposto no </a:t>
            </a:r>
            <a:r>
              <a:rPr lang="pt-BR" u="sng" dirty="0">
                <a:hlinkClick r:id="rId4"/>
              </a:rPr>
              <a:t>art. 174 desta Lei</a:t>
            </a:r>
            <a:r>
              <a:rPr lang="pt-BR" dirty="0"/>
              <a:t>, os entes federativos poderão instituir sítio eletrônico oficial para divulgação complementar e realização das respectivas contratações.</a:t>
            </a:r>
          </a:p>
          <a:p>
            <a:pPr marL="85725" indent="0">
              <a:buNone/>
            </a:pPr>
            <a:r>
              <a:rPr lang="pt-BR" dirty="0"/>
              <a:t>§ 1º Desde que mantida a integração com o PNCP, as contratações poderão ser realizadas por meio de sistema eletrônico fornecido por pessoa jurídica de direito privado, na forma de regulamento.</a:t>
            </a:r>
          </a:p>
          <a:p>
            <a:pPr marL="85725" indent="0">
              <a:buNone/>
            </a:pPr>
            <a:r>
              <a:rPr lang="pt-BR" dirty="0"/>
              <a:t>§ 2º Até 31 de dezembro de 2023, os Municípios deverão realizar divulgação complementar de suas contratações mediante publicação de extrato de edital de licitação em jornal diário de grande circulação local.     </a:t>
            </a:r>
            <a:r>
              <a:rPr lang="pt-BR" u="sng" dirty="0">
                <a:hlinkClick r:id="rId5"/>
              </a:rPr>
              <a:t>(Promulgação partes vetadas)</a:t>
            </a:r>
            <a:endParaRPr lang="pt-BR" dirty="0"/>
          </a:p>
          <a:p>
            <a:pPr marL="85725" indent="0">
              <a:buNone/>
            </a:pPr>
            <a:r>
              <a:rPr lang="pt-BR" dirty="0"/>
              <a:t> </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13442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AC3072EA-E424-0B32-091D-0F9C6E23B7FF}"/>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E60EC383-A1A5-A4B8-E57B-FEA3304AC859}"/>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81216A37-A236-227C-C737-F8CF63FF0F87}"/>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u="sng" dirty="0"/>
              <a:t>Adoção de sítios eletrônicos oficiais em âmbito local</a:t>
            </a:r>
            <a:endParaRPr lang="pt-BR" dirty="0"/>
          </a:p>
          <a:p>
            <a:r>
              <a:rPr lang="pt-BR" dirty="0"/>
              <a:t>O caput do dispositivo é inútil. A instituição de sítio eletrônico oficial no âmbito dos demais entes federativos se configura como um tema subordinado ao interesse próprio . cabe a cada unidade federativa deliberar sobre o assunto, sem qualquer interferência externa. No caso, nem se configura um dispositivo inconstitucional, eis que se restringe a reconhecer uma faculdade a qual é inerente a autonomia federativa(Marçal </a:t>
            </a:r>
            <a:r>
              <a:rPr lang="pt-BR" dirty="0" err="1"/>
              <a:t>Justen</a:t>
            </a:r>
            <a:r>
              <a:rPr lang="pt-BR" dirty="0"/>
              <a:t> Filho)</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3841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A9661130-3761-22B4-5AA2-963B8BB16BE5}"/>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9947EC9D-DAE8-48D0-BED4-3794FFCE15E6}"/>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EDDFF27D-D096-D5BB-4FA7-EF983E149574}"/>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dirty="0"/>
              <a:t> </a:t>
            </a:r>
            <a:r>
              <a:rPr lang="pt-BR" b="1" u="sng" dirty="0"/>
              <a:t>Interpretação conforme a constituição para o dispositivo</a:t>
            </a:r>
            <a:endParaRPr lang="pt-BR" dirty="0"/>
          </a:p>
          <a:p>
            <a:r>
              <a:rPr lang="pt-BR" dirty="0"/>
              <a:t>Cabe a cada ente federativo dispor sobre implantação de procedimento e soluções para a realização de licitação (ou, mesmo, para a formalização de seus contratos eletrônicos). Muito menos cabível seria condicionar a admissibilidade de escolha à integração da solução ao PNCP. Portanto, essas questões se enquadram na competência local. Trata-se de matéria não disciplinável por meio de norma geral editada pela União. (Marçal </a:t>
            </a:r>
            <a:r>
              <a:rPr lang="pt-BR" dirty="0" err="1"/>
              <a:t>Justen</a:t>
            </a:r>
            <a:r>
              <a:rPr lang="pt-BR" dirty="0"/>
              <a:t> Filho)</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26526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DA1612CE-9D38-2011-4CA3-0E97D172CFA5}"/>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B0E63D37-E845-48D6-7A37-0642CD33063D}"/>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D0433C2A-B842-6320-DB86-6E01C0B1DDF0}"/>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lnSpcReduction="10000"/>
          </a:bodyPr>
          <a:lstStyle/>
          <a:p>
            <a:pPr marL="85725" indent="0">
              <a:buNone/>
            </a:pPr>
            <a:r>
              <a:rPr lang="pt-BR" b="1" u="sng" dirty="0"/>
              <a:t>A autonomia local para deliberar sobre a publicidade dos próprios atos</a:t>
            </a:r>
            <a:endParaRPr lang="pt-BR" dirty="0"/>
          </a:p>
          <a:p>
            <a:r>
              <a:rPr lang="pt-BR" dirty="0"/>
              <a:t>Cada ente federativo dispõe da competência privativa para dispor sobre a publicação dos próprios atos. Não cabe à lei editada pela União dispor sobre o diário oficial de cada ente federativo. Nem lhe é facultado impor restrições quanto à solução a ser adotada para a publicação dos atos administrativos.</a:t>
            </a:r>
          </a:p>
          <a:p>
            <a:r>
              <a:rPr lang="pt-BR" dirty="0"/>
              <a:t>Portanto, o modo de publicação de contratos e outros atos administrativos praticados por Estados, Distrito Federal e Municípios, envolvendo licitações e contratações administrativas, é uma questão insuscetível de disciplina por meio de lei federal. Cada ente federativo dispõe de autonomia para adotar as soluções que se lhe afigurem como mais adequadas. (Marçal </a:t>
            </a:r>
            <a:r>
              <a:rPr lang="pt-BR" dirty="0" err="1"/>
              <a:t>Justen</a:t>
            </a:r>
            <a:r>
              <a:rPr lang="pt-BR" dirty="0"/>
              <a:t> Filho)</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288440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9AE915AF-2FBF-1331-82D9-416A18D9AADF}"/>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06C62470-44D6-C994-8FAD-63B070835EED}"/>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E1BE5163-AB96-CE3C-48AE-9532DC5C9038}"/>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dirty="0"/>
              <a:t>Exceções para municípios com até 20.000 (vinte mil) habitantes</a:t>
            </a:r>
            <a:endParaRPr lang="pt-BR" dirty="0"/>
          </a:p>
          <a:p>
            <a:pPr marL="85725" indent="0">
              <a:buNone/>
            </a:pPr>
            <a:r>
              <a:rPr lang="pt-BR" dirty="0"/>
              <a:t>Art. 176. Os Municípios com até 20.000 (vinte mil) habitantes terão o prazo de 6 (seis) anos, contado da data de publicação desta Lei, para cumprimento:</a:t>
            </a:r>
          </a:p>
          <a:p>
            <a:pPr marL="85725" indent="0">
              <a:buNone/>
            </a:pPr>
            <a:r>
              <a:rPr lang="pt-BR" dirty="0"/>
              <a:t>I - dos requisitos estabelecidos no </a:t>
            </a:r>
            <a:r>
              <a:rPr lang="pt-BR" u="sng" dirty="0">
                <a:hlinkClick r:id="rId4"/>
              </a:rPr>
              <a:t>art. 7º</a:t>
            </a:r>
            <a:r>
              <a:rPr lang="pt-BR" dirty="0"/>
              <a:t> e no </a:t>
            </a:r>
            <a:r>
              <a:rPr lang="pt-BR" b="1" u="sng" dirty="0">
                <a:hlinkClick r:id="rId5"/>
              </a:rPr>
              <a:t>caput</a:t>
            </a:r>
            <a:r>
              <a:rPr lang="pt-BR" u="sng" dirty="0">
                <a:hlinkClick r:id="rId5"/>
              </a:rPr>
              <a:t> do art. 8º desta Lei;</a:t>
            </a:r>
            <a:endParaRPr lang="pt-BR" dirty="0"/>
          </a:p>
          <a:p>
            <a:pPr marL="85725" indent="0">
              <a:buNone/>
            </a:pPr>
            <a:r>
              <a:rPr lang="pt-BR" dirty="0"/>
              <a:t>II - da obrigatoriedade de realização da licitação sob a forma eletrônica a que se refere o </a:t>
            </a:r>
            <a:r>
              <a:rPr lang="pt-BR" u="sng" dirty="0">
                <a:hlinkClick r:id="rId6"/>
              </a:rPr>
              <a:t>§ 2º do art. 17 desta Lei</a:t>
            </a:r>
            <a:r>
              <a:rPr lang="pt-BR" dirty="0"/>
              <a:t>;</a:t>
            </a:r>
          </a:p>
          <a:p>
            <a:pPr marL="85725" indent="0">
              <a:buNone/>
            </a:pPr>
            <a:r>
              <a:rPr lang="pt-BR" dirty="0"/>
              <a:t>III - das regras relativas à divulgação em sítio eletrônico oficial.</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44829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67F8765D-D021-C6E3-EAF2-BB2B94C12F05}"/>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FB5CCCC7-2F03-3F99-7641-C3CFA630D946}"/>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7472A18F-E9BD-77C8-F65E-3B63379306AC}"/>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dirty="0"/>
              <a:t>Parágrafo único. Enquanto não adotarem o PNCP, os Municípios a que se refere o </a:t>
            </a:r>
            <a:r>
              <a:rPr lang="pt-BR" b="1" dirty="0"/>
              <a:t>caput</a:t>
            </a:r>
            <a:r>
              <a:rPr lang="pt-BR" dirty="0"/>
              <a:t> deste artigo deverão:</a:t>
            </a:r>
          </a:p>
          <a:p>
            <a:pPr marL="85725" indent="0">
              <a:buNone/>
            </a:pPr>
            <a:r>
              <a:rPr lang="pt-BR" dirty="0"/>
              <a:t>I - publicar, em diário oficial, as informações que esta Lei exige que sejam divulgadas em sítio eletrônico oficial, admitida a publicação de extrato;</a:t>
            </a:r>
          </a:p>
          <a:p>
            <a:pPr marL="85725" indent="0">
              <a:buNone/>
            </a:pPr>
            <a:r>
              <a:rPr lang="pt-BR" dirty="0"/>
              <a:t>II - disponibilizar a versão física dos documentos em suas repartições, vedada a cobrança de qualquer valor, salvo o referente ao fornecimento de edital ou de cópia de documento, que não será superior ao custo de sua reprodução gráfica.</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108236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EC018037-239D-9EAA-E999-3A4F2B431BB2}"/>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7E7121D5-75CE-FD79-13A0-0DAC9057C390}"/>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019C86F5-E36B-2B05-79BE-0644490AF30C}"/>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endParaRPr lang="pt-BR" dirty="0"/>
          </a:p>
          <a:p>
            <a:pPr marL="85725" indent="0">
              <a:buNone/>
            </a:pPr>
            <a:r>
              <a:rPr lang="pt-BR" b="1" dirty="0"/>
              <a:t>Inconstitucionalidade do parágrafo único </a:t>
            </a:r>
            <a:endParaRPr lang="pt-BR" dirty="0"/>
          </a:p>
          <a:p>
            <a:pPr marL="85725" indent="0">
              <a:buNone/>
            </a:pPr>
            <a:r>
              <a:rPr lang="pt-BR" dirty="0"/>
              <a:t>O parágrafo único infringe a autonomia municipal, ao estabelecer que os municípios estariam obrigados compulsoriamente a adotar o PNCP como órgão de divulgação oficial de seus atos</a:t>
            </a:r>
          </a:p>
          <a:p>
            <a:endParaRPr lang="pt-BR" dirty="0"/>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426969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1" end="1"/>
                                            </p:txEl>
                                          </p:spTgt>
                                        </p:tgtEl>
                                        <p:attrNameLst>
                                          <p:attrName>style.visibility</p:attrName>
                                        </p:attrNameLst>
                                      </p:cBhvr>
                                      <p:to>
                                        <p:strVal val="visible"/>
                                      </p:to>
                                    </p:set>
                                    <p:animEffect transition="in" filter="fade">
                                      <p:cBhvr>
                                        <p:cTn id="7" dur="1000"/>
                                        <p:tgtEl>
                                          <p:spTgt spid="2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2" end="2"/>
                                            </p:txEl>
                                          </p:spTgt>
                                        </p:tgtEl>
                                        <p:attrNameLst>
                                          <p:attrName>style.visibility</p:attrName>
                                        </p:attrNameLst>
                                      </p:cBhvr>
                                      <p:to>
                                        <p:strVal val="visible"/>
                                      </p:to>
                                    </p:set>
                                    <p:animEffect transition="in" filter="fade">
                                      <p:cBhvr>
                                        <p:cTn id="12"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A63EC879-CEC0-1C0E-B94C-4DDC25DD7AF7}"/>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90AB5CFD-35B8-9FEC-E3BB-6C594E2DB249}"/>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08301BF7-BEEC-224A-0ECA-E7ECDF53510F}"/>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endParaRPr lang="pt-BR" dirty="0"/>
          </a:p>
          <a:p>
            <a:pPr marL="85725" indent="0">
              <a:buNone/>
            </a:pPr>
            <a:endParaRPr lang="pt-BR" dirty="0"/>
          </a:p>
          <a:p>
            <a:pPr marL="85725" indent="0">
              <a:buNone/>
            </a:pPr>
            <a:endParaRPr lang="pt-BR" dirty="0"/>
          </a:p>
          <a:p>
            <a:pPr marL="85725" indent="0">
              <a:buNone/>
            </a:pPr>
            <a:r>
              <a:rPr lang="pt-BR" b="1" dirty="0"/>
              <a:t>OUTRAS PREVISÕES DE NECESSIDADE DE UTILIZAÇÃO DO PNCP</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35085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3" end="3"/>
                                            </p:txEl>
                                          </p:spTgt>
                                        </p:tgtEl>
                                        <p:attrNameLst>
                                          <p:attrName>style.visibility</p:attrName>
                                        </p:attrNameLst>
                                      </p:cBhvr>
                                      <p:to>
                                        <p:strVal val="visible"/>
                                      </p:to>
                                    </p:set>
                                    <p:animEffect transition="in" filter="fade">
                                      <p:cBhvr>
                                        <p:cTn id="7" dur="1000"/>
                                        <p:tgtEl>
                                          <p:spTgt spid="2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g1f2ca59f451_0_3"/>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88" name="Google Shape;88;g1f2ca59f451_0_3"/>
          <p:cNvSpPr/>
          <p:nvPr/>
        </p:nvSpPr>
        <p:spPr>
          <a:xfrm>
            <a:off x="1555700" y="1494450"/>
            <a:ext cx="59211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pt-BR" sz="2500" b="1" i="0" u="none" strike="noStrike" cap="none" dirty="0">
                <a:solidFill>
                  <a:schemeClr val="dk1"/>
                </a:solidFill>
                <a:highlight>
                  <a:srgbClr val="FFFF00"/>
                </a:highlight>
                <a:latin typeface="Arial"/>
                <a:ea typeface="Arial"/>
                <a:cs typeface="Arial"/>
                <a:sym typeface="Arial"/>
              </a:rPr>
              <a:t>Olhar para o futuro da Administração Pública é o segredo</a:t>
            </a:r>
            <a:br>
              <a:rPr lang="pt-BR" sz="1600" b="0" i="0" u="none" strike="noStrike" cap="none" dirty="0">
                <a:solidFill>
                  <a:schemeClr val="dk1"/>
                </a:solidFill>
                <a:latin typeface="Arial"/>
                <a:ea typeface="Arial"/>
                <a:cs typeface="Arial"/>
                <a:sym typeface="Arial"/>
              </a:rPr>
            </a:br>
            <a:endParaRPr sz="16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br>
              <a:rPr lang="pt-BR" sz="1600" b="1" i="0" u="none" strike="noStrike" cap="none" dirty="0">
                <a:solidFill>
                  <a:srgbClr val="000000"/>
                </a:solidFill>
                <a:latin typeface="Arial"/>
                <a:ea typeface="Arial"/>
                <a:cs typeface="Arial"/>
                <a:sym typeface="Arial"/>
              </a:rPr>
            </a:b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A8B593E3-F098-29A2-431F-A37AB37D4150}"/>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DE4B30AE-4D9D-CF64-E2FA-F4B39ADE1224}"/>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3124A680-8D42-3CC7-D1C1-75DB1D190C52}"/>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dirty="0"/>
              <a:t>Divulgação  das contratações de cartão de pagamento</a:t>
            </a:r>
            <a:endParaRPr lang="pt-BR" dirty="0"/>
          </a:p>
          <a:p>
            <a:r>
              <a:rPr lang="pt-BR" dirty="0"/>
              <a:t>Art. 75 [...] § 4º As contratações de que tratam os incisos I e II do </a:t>
            </a:r>
            <a:r>
              <a:rPr lang="pt-BR" b="1" dirty="0"/>
              <a:t>caput</a:t>
            </a:r>
            <a:r>
              <a:rPr lang="pt-BR" dirty="0"/>
              <a:t> deste artigo serão preferencialmente pagas por meio de cartão de pagamento, cujo extrato deverá ser divulgado e mantido à disposição do público no Portal Nacional de Contratações Públicas (PNCP).</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7944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3041FE42-8350-182B-48A0-15B2B7B7B71F}"/>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F8BD0BC8-623A-FE81-3131-1CD965888814}"/>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546CBD70-7B22-E0BD-AF64-B83E64C7131F}"/>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r>
              <a:rPr lang="pt-BR" b="1" dirty="0"/>
              <a:t>Condição de eficácia dos contratos</a:t>
            </a:r>
            <a:endParaRPr lang="pt-BR" dirty="0"/>
          </a:p>
          <a:p>
            <a:pPr marL="85725" indent="0">
              <a:buNone/>
            </a:pPr>
            <a:r>
              <a:rPr lang="pt-BR" dirty="0"/>
              <a:t>Art. 94. A divulgação no Portal Nacional de Contratações Públicas (PNCP) é condição indispensável para a eficácia do contrato e de seus aditamentos e deverá ocorrer nos seguintes prazos, contados da data de sua assinatura:</a:t>
            </a:r>
          </a:p>
          <a:p>
            <a:pPr marL="85725" indent="0">
              <a:buNone/>
            </a:pPr>
            <a:r>
              <a:rPr lang="pt-BR" dirty="0"/>
              <a:t>I - 20 (vinte) dias úteis, no caso de licitação;</a:t>
            </a:r>
          </a:p>
          <a:p>
            <a:pPr marL="85725" indent="0">
              <a:buNone/>
            </a:pPr>
            <a:r>
              <a:rPr lang="pt-BR" dirty="0"/>
              <a:t>II - 10 (dez) dias úteis, no caso de contratação direta.</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346196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EE4136DA-EEF6-4E55-D258-96EE26438713}"/>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18B37B5D-B667-AE97-5733-D26238517255}"/>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E4257516-FA29-D445-7584-6DD39D6141E7}"/>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b="1" dirty="0"/>
              <a:t>Do Registro Cadastral</a:t>
            </a:r>
            <a:endParaRPr lang="pt-BR" dirty="0"/>
          </a:p>
          <a:p>
            <a:r>
              <a:rPr lang="pt-BR" dirty="0"/>
              <a:t>Art. 87. Para os fins desta Lei, os órgãos e entidades da Administração Pública deverão utilizar o sistema de registro cadastral unificado disponível no Portal Nacional de Contratações Públicas (PNCP), para efeito de cadastro unificado de licitantes, na forma disposta em regulamento.</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359024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32E54B12-3F0E-880B-BD48-E22CC9B87235}"/>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ADDBEF70-3876-5ED1-ACA3-727473DFD3F7}"/>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42C67417-5DDD-A436-F443-2175FFD8F134}"/>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lnSpcReduction="10000"/>
          </a:bodyPr>
          <a:lstStyle/>
          <a:p>
            <a:pPr marL="85725" indent="0">
              <a:buNone/>
            </a:pPr>
            <a:r>
              <a:rPr lang="pt-BR" dirty="0"/>
              <a:t>§ 1º Os contratos celebrados em caso de urgência terão eficácia a partir de sua assinatura e deverão ser publicados nos prazos previstos nos incisos I e II do </a:t>
            </a:r>
            <a:r>
              <a:rPr lang="pt-BR" b="1" dirty="0"/>
              <a:t>caput</a:t>
            </a:r>
            <a:r>
              <a:rPr lang="pt-BR" dirty="0"/>
              <a:t> deste artigo, sob pena de nulidade.</a:t>
            </a:r>
          </a:p>
          <a:p>
            <a:pPr marL="85725" indent="0">
              <a:buNone/>
            </a:pPr>
            <a:r>
              <a:rPr lang="pt-BR" dirty="0"/>
              <a:t>§ 2º A divulgação de que trata o </a:t>
            </a:r>
            <a:r>
              <a:rPr lang="pt-BR" b="1" dirty="0"/>
              <a:t>caput</a:t>
            </a:r>
            <a:r>
              <a:rPr lang="pt-BR" dirty="0"/>
              <a:t> deste artigo, quando referente à contratação de profissional do setor artístico por inexigibilidade, deverá identificar os custos do cachê do artista, dos músicos ou da banda, quando houver, do transporte, da hospedagem, da infraestrutura, da logística do evento e das demais despesas específicas.</a:t>
            </a:r>
          </a:p>
          <a:p>
            <a:pPr marL="85725" indent="0">
              <a:buNone/>
            </a:pPr>
            <a:r>
              <a:rPr lang="pt-BR" dirty="0"/>
              <a:t>§ 3º No caso de obras, a Administração divulgará em sítio eletrônico oficial, em até 25 (vinte e cinco) dias úteis após a assinatura do contrato, os quantitativos e os preços unitários e totais que contratar e, em até 45 (quarenta e cinco) dias úteis após a conclusão do contrato, os quantitativos executados e os preços praticados.</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206319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70636D43-C5F2-7194-51D3-F8E0E8CFD624}"/>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96A4DA6D-E135-7416-E4EC-8ED737A8611F}"/>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C3FC6F11-EB40-E2C9-2E99-DCAEB53DD7C5}"/>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endParaRPr lang="pt-BR" b="1" dirty="0"/>
          </a:p>
          <a:p>
            <a:endParaRPr lang="pt-BR" b="1" dirty="0"/>
          </a:p>
          <a:p>
            <a:pPr marL="85725" indent="0">
              <a:buNone/>
            </a:pPr>
            <a:r>
              <a:rPr lang="pt-BR" b="1" dirty="0"/>
              <a:t>DOS PRAZOS DE PUBLICIDADE NA LEI 14.133/2021</a:t>
            </a:r>
            <a:endParaRPr lang="pt-BR" dirty="0"/>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301811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2" end="2"/>
                                            </p:txEl>
                                          </p:spTgt>
                                        </p:tgtEl>
                                        <p:attrNameLst>
                                          <p:attrName>style.visibility</p:attrName>
                                        </p:attrNameLst>
                                      </p:cBhvr>
                                      <p:to>
                                        <p:strVal val="visible"/>
                                      </p:to>
                                    </p:set>
                                    <p:animEffect transition="in" filter="fade">
                                      <p:cBhvr>
                                        <p:cTn id="7"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DB1B4C94-1822-0BAD-E6A1-CD134D51904B}"/>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61B585F5-BC97-33FF-F83C-F9538BDCA9E0}"/>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9B8D7C44-5DDF-4C23-1657-C6AA3CAA5F9A}"/>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pPr marL="85725" indent="0">
              <a:buNone/>
            </a:pPr>
            <a:r>
              <a:rPr lang="pt-BR" dirty="0"/>
              <a:t>Art. 55. Os prazos mínimos para apresentação de propostas e lances, contados a partir da data de divulgação do edital de licitação, são de:</a:t>
            </a:r>
          </a:p>
          <a:p>
            <a:r>
              <a:rPr lang="pt-BR" dirty="0"/>
              <a:t>I - para aquisição de bens:</a:t>
            </a:r>
          </a:p>
          <a:p>
            <a:r>
              <a:rPr lang="pt-BR" dirty="0"/>
              <a:t>a) 8 (oito) dias úteis, quando adotados os critérios de julgamento de menor preço ou de maior desconto;</a:t>
            </a:r>
          </a:p>
          <a:p>
            <a:r>
              <a:rPr lang="pt-BR" dirty="0"/>
              <a:t>b) 15 (quinze) dias úteis, nas hipóteses não abrangidas pela alínea “a” deste inciso;</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259587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77CFA5E8-1D6B-B6D4-CCA5-9559F6AE7195}"/>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69BD8EAC-6E30-1EF2-648A-5EB97FD5266B}"/>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2DD8D547-C36E-9FD0-A964-AD1AB4AB8863}"/>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lnSpcReduction="10000"/>
          </a:bodyPr>
          <a:lstStyle/>
          <a:p>
            <a:r>
              <a:rPr lang="pt-BR" dirty="0"/>
              <a:t>II - no caso de serviços e obras:</a:t>
            </a:r>
          </a:p>
          <a:p>
            <a:r>
              <a:rPr lang="pt-BR" dirty="0"/>
              <a:t>a) 10 (dez) dias úteis, quando adotados os critérios de julgamento de menor preço ou de maior desconto, no caso de serviços comuns e de obras e serviços comuns de engenharia;</a:t>
            </a:r>
          </a:p>
          <a:p>
            <a:r>
              <a:rPr lang="pt-BR" dirty="0"/>
              <a:t>b) 25 (vinte e cinco) dias úteis, quando adotados os critérios de julgamento de menor preço ou de maior desconto, no caso de serviços especiais e de obras e serviços especiais de engenharia;</a:t>
            </a:r>
          </a:p>
          <a:p>
            <a:r>
              <a:rPr lang="pt-BR" dirty="0"/>
              <a:t>c) 60 (sessenta) dias úteis, quando o regime de execução for de contratação integrada;</a:t>
            </a:r>
          </a:p>
          <a:p>
            <a:r>
              <a:rPr lang="pt-BR" dirty="0"/>
              <a:t>d) 35 (trinta e cinco) dias úteis, quando o regime de execução for o de contratação </a:t>
            </a:r>
            <a:r>
              <a:rPr lang="pt-BR" dirty="0" err="1"/>
              <a:t>semi-integrada</a:t>
            </a:r>
            <a:r>
              <a:rPr lang="pt-BR" dirty="0"/>
              <a:t> ou nas hipóteses não abrangidas pelas alíneas “a”, “b” e “c” deste inciso;</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408822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0FD3E5CE-D7D5-220B-C0A9-ED6666BA633F}"/>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6D5C7D09-3914-9060-F200-1EAF7693E872}"/>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6E44017C-A29F-9963-9892-66FEF1CD06F2}"/>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lnSpcReduction="10000"/>
          </a:bodyPr>
          <a:lstStyle/>
          <a:p>
            <a:r>
              <a:rPr lang="pt-BR" dirty="0"/>
              <a:t>III - para licitação em que se adote o critério de julgamento de maior lance, 15 (quinze) dias úteis;</a:t>
            </a:r>
          </a:p>
          <a:p>
            <a:r>
              <a:rPr lang="pt-BR" dirty="0"/>
              <a:t>IV - para licitação em que se adote o critério de julgamento de técnica e preço ou de melhor técnica ou conteúdo artístico, 35 (trinta e cinco) dias úteis.      </a:t>
            </a:r>
            <a:r>
              <a:rPr lang="pt-BR" u="sng" dirty="0">
                <a:hlinkClick r:id="rId4"/>
              </a:rPr>
              <a:t>(Regulamento)</a:t>
            </a:r>
            <a:endParaRPr lang="pt-BR" dirty="0"/>
          </a:p>
          <a:p>
            <a:r>
              <a:rPr lang="pt-BR" dirty="0"/>
              <a:t>§ 1º Eventuais modificações no edital implicarão nova divulgação na mesma forma de sua divulgação inicial, além do cumprimento dos mesmos prazos dos atos e procedimentos originais, exceto quando a alteração não comprometer a formulação das propostas.</a:t>
            </a:r>
          </a:p>
          <a:p>
            <a:r>
              <a:rPr lang="pt-BR" dirty="0"/>
              <a:t>§ 2º Os prazos previstos neste artigo poderão, mediante decisão fundamentada, ser reduzidos até a metade nas licitações realizadas pelo Ministério da Saúde, no âmbito do Sistema Único de Saúde (SUS).</a:t>
            </a:r>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9659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71BD3D48-AF40-8EAA-7D7F-81DD4E660D0E}"/>
            </a:ext>
          </a:extLst>
        </p:cNvPr>
        <p:cNvGrpSpPr/>
        <p:nvPr/>
      </p:nvGrpSpPr>
      <p:grpSpPr>
        <a:xfrm>
          <a:off x="0" y="0"/>
          <a:ext cx="0" cy="0"/>
          <a:chOff x="0" y="0"/>
          <a:chExt cx="0" cy="0"/>
        </a:xfrm>
      </p:grpSpPr>
      <p:pic>
        <p:nvPicPr>
          <p:cNvPr id="234" name="Google Shape;234;p16">
            <a:extLst>
              <a:ext uri="{FF2B5EF4-FFF2-40B4-BE49-F238E27FC236}">
                <a16:creationId xmlns:a16="http://schemas.microsoft.com/office/drawing/2014/main" id="{BDF82A1C-E5B0-46D7-2F8E-7898E8BBAA84}"/>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6" name="Google Shape;236;p16">
            <a:extLst>
              <a:ext uri="{FF2B5EF4-FFF2-40B4-BE49-F238E27FC236}">
                <a16:creationId xmlns:a16="http://schemas.microsoft.com/office/drawing/2014/main" id="{1C9740E7-7A39-53D2-3B02-EF689E42F0E8}"/>
              </a:ext>
            </a:extLst>
          </p:cNvPr>
          <p:cNvSpPr txBox="1">
            <a:spLocks noGrp="1"/>
          </p:cNvSpPr>
          <p:nvPr>
            <p:ph type="body" idx="1"/>
          </p:nvPr>
        </p:nvSpPr>
        <p:spPr>
          <a:xfrm>
            <a:off x="628645" y="373043"/>
            <a:ext cx="7886700" cy="3263504"/>
          </a:xfrm>
          <a:prstGeom prst="rect">
            <a:avLst/>
          </a:prstGeom>
          <a:noFill/>
          <a:ln>
            <a:noFill/>
          </a:ln>
        </p:spPr>
        <p:txBody>
          <a:bodyPr spcFirstLastPara="1" wrap="square" lIns="68569" tIns="34275" rIns="68569" bIns="34275" anchor="t" anchorCtr="0">
            <a:normAutofit/>
          </a:bodyPr>
          <a:lstStyle/>
          <a:p>
            <a:r>
              <a:rPr lang="pt-BR" dirty="0"/>
              <a:t>Afixação de edital de leilão em local de ampla circulação</a:t>
            </a:r>
          </a:p>
          <a:p>
            <a:r>
              <a:rPr lang="pt-BR" dirty="0"/>
              <a:t>§ 3º Além da divulgação no sítio eletrônico oficial, o edital do leilão será afixado em local de ampla circulação de pessoas na sede da Administração e poderá, ainda, ser divulgado por outros meios necessários para ampliar a publicidade e a competitividade da licitação.</a:t>
            </a:r>
          </a:p>
          <a:p>
            <a:endParaRPr lang="pt-BR" dirty="0"/>
          </a:p>
          <a:p>
            <a:pPr marL="0" indent="0" algn="just">
              <a:lnSpc>
                <a:spcPct val="150000"/>
              </a:lnSpc>
              <a:spcBef>
                <a:spcPts val="0"/>
              </a:spcBef>
              <a:buSzPts val="2800"/>
              <a:buNone/>
            </a:pPr>
            <a:endParaRPr dirty="0">
              <a:solidFill>
                <a:schemeClr val="tx1"/>
              </a:solidFill>
            </a:endParaRPr>
          </a:p>
        </p:txBody>
      </p:sp>
    </p:spTree>
    <p:extLst>
      <p:ext uri="{BB962C8B-B14F-4D97-AF65-F5344CB8AC3E}">
        <p14:creationId xmlns:p14="http://schemas.microsoft.com/office/powerpoint/2010/main" val="29738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g1ea8a7dc199_0_0"/>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18" name="Google Shape;718;g1ea8a7dc199_0_0"/>
          <p:cNvSpPr txBox="1"/>
          <p:nvPr/>
        </p:nvSpPr>
        <p:spPr>
          <a:xfrm>
            <a:off x="609250" y="966800"/>
            <a:ext cx="65916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pt-BR" sz="3900" b="1" i="0" u="none" strike="noStrike" cap="none">
                <a:solidFill>
                  <a:srgbClr val="FF6C00"/>
                </a:solidFill>
                <a:latin typeface="Montserrat"/>
                <a:ea typeface="Montserrat"/>
                <a:cs typeface="Montserrat"/>
                <a:sym typeface="Montserrat"/>
              </a:rPr>
              <a:t>Obrigado</a:t>
            </a:r>
            <a:endParaRPr sz="3900" b="1" i="0" u="none" strike="noStrike" cap="none">
              <a:solidFill>
                <a:srgbClr val="FF6C00"/>
              </a:solidFill>
              <a:latin typeface="Montserrat"/>
              <a:ea typeface="Montserrat"/>
              <a:cs typeface="Montserrat"/>
              <a:sym typeface="Montserrat"/>
            </a:endParaRPr>
          </a:p>
        </p:txBody>
      </p:sp>
      <p:sp>
        <p:nvSpPr>
          <p:cNvPr id="719" name="Google Shape;719;g1ea8a7dc199_0_0"/>
          <p:cNvSpPr txBox="1"/>
          <p:nvPr/>
        </p:nvSpPr>
        <p:spPr>
          <a:xfrm>
            <a:off x="448850" y="1802350"/>
            <a:ext cx="5286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pt-BR" sz="2800" b="0" i="0" u="none" strike="noStrike" cap="none">
                <a:solidFill>
                  <a:schemeClr val="lt1"/>
                </a:solidFill>
                <a:latin typeface="Montserrat"/>
                <a:ea typeface="Montserrat"/>
                <a:cs typeface="Montserrat"/>
                <a:sym typeface="Montserrat"/>
              </a:rPr>
              <a:t>Prof. Luiz Dalago Júnior</a:t>
            </a:r>
            <a:endParaRPr sz="2800" b="0" i="0" u="none" strike="noStrike" cap="none">
              <a:solidFill>
                <a:schemeClr val="lt1"/>
              </a:solidFill>
              <a:latin typeface="Montserrat"/>
              <a:ea typeface="Montserrat"/>
              <a:cs typeface="Montserrat"/>
              <a:sym typeface="Montserrat"/>
            </a:endParaRPr>
          </a:p>
        </p:txBody>
      </p:sp>
      <p:pic>
        <p:nvPicPr>
          <p:cNvPr id="720" name="Google Shape;720;g1ea8a7dc199_0_0"/>
          <p:cNvPicPr preferRelativeResize="0"/>
          <p:nvPr/>
        </p:nvPicPr>
        <p:blipFill rotWithShape="1">
          <a:blip r:embed="rId4">
            <a:alphaModFix/>
          </a:blip>
          <a:srcRect/>
          <a:stretch/>
        </p:blipFill>
        <p:spPr>
          <a:xfrm>
            <a:off x="1264150" y="2468400"/>
            <a:ext cx="1507350" cy="1614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g1f2ca59f451_0_10"/>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94" name="Google Shape;94;g1f2ca59f451_0_10"/>
          <p:cNvSpPr txBox="1"/>
          <p:nvPr/>
        </p:nvSpPr>
        <p:spPr>
          <a:xfrm>
            <a:off x="6539225" y="3137450"/>
            <a:ext cx="1871400" cy="144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dk2"/>
                </a:solidFill>
                <a:latin typeface="Arial"/>
                <a:ea typeface="Arial"/>
                <a:cs typeface="Arial"/>
                <a:sym typeface="Arial"/>
              </a:rPr>
              <a:t>https://diregional.com.br/alto-uruguai/colunistas/eixo-sociotecnologico</a:t>
            </a:r>
            <a:endParaRPr sz="1400" b="0" i="0" u="none" strike="noStrike" cap="none">
              <a:solidFill>
                <a:schemeClr val="dk2"/>
              </a:solidFill>
              <a:latin typeface="Arial"/>
              <a:ea typeface="Arial"/>
              <a:cs typeface="Arial"/>
              <a:sym typeface="Arial"/>
            </a:endParaRPr>
          </a:p>
        </p:txBody>
      </p:sp>
      <p:graphicFrame>
        <p:nvGraphicFramePr>
          <p:cNvPr id="3" name="Objeto 2">
            <a:extLst>
              <a:ext uri="{FF2B5EF4-FFF2-40B4-BE49-F238E27FC236}">
                <a16:creationId xmlns:a16="http://schemas.microsoft.com/office/drawing/2014/main" id="{BFFFF8F4-5CFB-C16C-8D09-73FDF5C3F997}"/>
              </a:ext>
            </a:extLst>
          </p:cNvPr>
          <p:cNvGraphicFramePr>
            <a:graphicFrameLocks noChangeAspect="1"/>
          </p:cNvGraphicFramePr>
          <p:nvPr>
            <p:extLst>
              <p:ext uri="{D42A27DB-BD31-4B8C-83A1-F6EECF244321}">
                <p14:modId xmlns:p14="http://schemas.microsoft.com/office/powerpoint/2010/main" val="3231760397"/>
              </p:ext>
            </p:extLst>
          </p:nvPr>
        </p:nvGraphicFramePr>
        <p:xfrm>
          <a:off x="1620644" y="0"/>
          <a:ext cx="4668644" cy="5143500"/>
        </p:xfrm>
        <a:graphic>
          <a:graphicData uri="http://schemas.openxmlformats.org/presentationml/2006/ole">
            <mc:AlternateContent xmlns:mc="http://schemas.openxmlformats.org/markup-compatibility/2006">
              <mc:Choice xmlns:v="urn:schemas-microsoft-com:vml" Requires="v">
                <p:oleObj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1620644" y="0"/>
                        <a:ext cx="4668644" cy="5143500"/>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01" name="Google Shape;101;p3"/>
          <p:cNvSpPr txBox="1"/>
          <p:nvPr/>
        </p:nvSpPr>
        <p:spPr>
          <a:xfrm>
            <a:off x="-42775" y="352850"/>
            <a:ext cx="8971800" cy="929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3100"/>
              <a:buFont typeface="Arial"/>
              <a:buNone/>
            </a:pPr>
            <a:r>
              <a:rPr lang="pt-BR" sz="3100" b="1" i="0" u="sng" strike="noStrike" cap="small">
                <a:solidFill>
                  <a:srgbClr val="141414"/>
                </a:solidFill>
                <a:latin typeface="Calibri"/>
                <a:ea typeface="Calibri"/>
                <a:cs typeface="Calibri"/>
                <a:sym typeface="Calibri"/>
              </a:rPr>
              <a:t>LUIZ DALAGO JÚNIOR</a:t>
            </a:r>
            <a:endParaRPr sz="3100" b="1" i="0" u="sng" strike="noStrike" cap="small">
              <a:solidFill>
                <a:srgbClr val="141414"/>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3100"/>
              <a:buFont typeface="Arial"/>
              <a:buNone/>
            </a:pPr>
            <a:endParaRPr sz="3100" b="1" i="0" u="sng" strike="noStrike" cap="small">
              <a:solidFill>
                <a:srgbClr val="141414"/>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2800"/>
              <a:buFont typeface="Arial"/>
              <a:buNone/>
            </a:pPr>
            <a:r>
              <a:rPr lang="pt-BR" sz="2800" b="1" i="0" u="none" strike="noStrike" cap="small">
                <a:solidFill>
                  <a:srgbClr val="141414"/>
                </a:solidFill>
                <a:latin typeface="Calibri"/>
                <a:ea typeface="Calibri"/>
                <a:cs typeface="Calibri"/>
                <a:sym typeface="Calibri"/>
              </a:rPr>
              <a:t>Advogado, Professor,  Consultor e Escritor</a:t>
            </a:r>
            <a:endParaRPr sz="2800" b="0" i="0" u="none" strike="noStrike" cap="none">
              <a:solidFill>
                <a:srgbClr val="000000"/>
              </a:solidFill>
              <a:latin typeface="Calibri"/>
              <a:ea typeface="Calibri"/>
              <a:cs typeface="Calibri"/>
              <a:sym typeface="Calibri"/>
            </a:endParaRPr>
          </a:p>
          <a:p>
            <a:pPr marL="914400" marR="0" lvl="0" indent="0" algn="just" rtl="0">
              <a:lnSpc>
                <a:spcPct val="115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457200" marR="0" lvl="1" indent="0" algn="ctr" rtl="0">
              <a:lnSpc>
                <a:spcPct val="115000"/>
              </a:lnSpc>
              <a:spcBef>
                <a:spcPts val="0"/>
              </a:spcBef>
              <a:spcAft>
                <a:spcPts val="0"/>
              </a:spcAft>
              <a:buClr>
                <a:srgbClr val="000000"/>
              </a:buClr>
              <a:buSzPts val="1600"/>
              <a:buFont typeface="Arial"/>
              <a:buNone/>
            </a:pPr>
            <a:endParaRPr sz="1600" b="1" i="0" u="none" strike="noStrike" cap="none">
              <a:solidFill>
                <a:srgbClr val="141414"/>
              </a:solidFill>
              <a:latin typeface="Calibri"/>
              <a:ea typeface="Calibri"/>
              <a:cs typeface="Calibri"/>
              <a:sym typeface="Calibri"/>
            </a:endParaRPr>
          </a:p>
          <a:p>
            <a:pPr marL="457200" marR="0" lvl="1" indent="0" algn="ctr" rtl="0">
              <a:lnSpc>
                <a:spcPct val="115000"/>
              </a:lnSpc>
              <a:spcBef>
                <a:spcPts val="0"/>
              </a:spcBef>
              <a:spcAft>
                <a:spcPts val="0"/>
              </a:spcAft>
              <a:buClr>
                <a:srgbClr val="000000"/>
              </a:buClr>
              <a:buSzPts val="1600"/>
              <a:buFont typeface="Arial"/>
              <a:buNone/>
            </a:pPr>
            <a:r>
              <a:rPr lang="pt-BR" sz="1600" b="1" i="0" u="none" strike="noStrike" cap="none">
                <a:solidFill>
                  <a:srgbClr val="141414"/>
                </a:solidFill>
                <a:latin typeface="Calibri"/>
                <a:ea typeface="Calibri"/>
                <a:cs typeface="Calibri"/>
                <a:sym typeface="Calibri"/>
              </a:rPr>
              <a:t>@luizdalagojunior</a:t>
            </a:r>
            <a:endParaRPr sz="16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1200"/>
              <a:buFont typeface="Arial"/>
              <a:buNone/>
            </a:pPr>
            <a:br>
              <a:rPr lang="pt-BR" sz="1200" b="0" i="0" u="none" strike="noStrike" cap="none">
                <a:solidFill>
                  <a:srgbClr val="000000"/>
                </a:solidFill>
                <a:latin typeface="Calibri"/>
                <a:ea typeface="Calibri"/>
                <a:cs typeface="Calibri"/>
                <a:sym typeface="Calibri"/>
              </a:rPr>
            </a:br>
            <a:endParaRPr sz="1200" b="0" i="0" u="none" strike="noStrike" cap="none">
              <a:solidFill>
                <a:srgbClr val="000000"/>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pic>
        <p:nvPicPr>
          <p:cNvPr id="102" name="Google Shape;102;p3"/>
          <p:cNvPicPr preferRelativeResize="0"/>
          <p:nvPr/>
        </p:nvPicPr>
        <p:blipFill rotWithShape="1">
          <a:blip r:embed="rId4">
            <a:alphaModFix/>
          </a:blip>
          <a:srcRect/>
          <a:stretch/>
        </p:blipFill>
        <p:spPr>
          <a:xfrm>
            <a:off x="5530800" y="2571750"/>
            <a:ext cx="374274" cy="374274"/>
          </a:xfrm>
          <a:prstGeom prst="rect">
            <a:avLst/>
          </a:prstGeom>
          <a:noFill/>
          <a:ln>
            <a:noFill/>
          </a:ln>
        </p:spPr>
      </p:pic>
      <p:pic>
        <p:nvPicPr>
          <p:cNvPr id="103" name="Google Shape;103;p3"/>
          <p:cNvPicPr preferRelativeResize="0"/>
          <p:nvPr/>
        </p:nvPicPr>
        <p:blipFill rotWithShape="1">
          <a:blip r:embed="rId5">
            <a:alphaModFix/>
          </a:blip>
          <a:srcRect/>
          <a:stretch/>
        </p:blipFill>
        <p:spPr>
          <a:xfrm>
            <a:off x="2098225" y="2153575"/>
            <a:ext cx="1507350" cy="1614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1f2ca59f451_0_78"/>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09" name="Google Shape;109;g1f2ca59f451_0_78"/>
          <p:cNvSpPr txBox="1"/>
          <p:nvPr/>
        </p:nvSpPr>
        <p:spPr>
          <a:xfrm>
            <a:off x="86095" y="-701262"/>
            <a:ext cx="8971800" cy="929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1" i="0" u="sng" strike="noStrike" cap="small" dirty="0">
              <a:solidFill>
                <a:srgbClr val="141414"/>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800"/>
              <a:buFont typeface="Arial"/>
              <a:buNone/>
            </a:pPr>
            <a:endParaRPr lang="pt-BR" sz="1800" b="1" i="0" u="sng" strike="noStrike" cap="small" dirty="0">
              <a:solidFill>
                <a:srgbClr val="141414"/>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800"/>
              <a:buFont typeface="Arial"/>
              <a:buNone/>
            </a:pPr>
            <a:r>
              <a:rPr lang="pt-BR" sz="1800" b="1" i="0" u="sng" strike="noStrike" cap="small" dirty="0">
                <a:solidFill>
                  <a:srgbClr val="141414"/>
                </a:solidFill>
                <a:latin typeface="Calibri"/>
                <a:ea typeface="Calibri"/>
                <a:cs typeface="Calibri"/>
                <a:sym typeface="Calibri"/>
              </a:rPr>
              <a:t>Currículo</a:t>
            </a:r>
          </a:p>
          <a:p>
            <a:pPr marL="457200" marR="0" lvl="1" indent="0" algn="just" rtl="0">
              <a:lnSpc>
                <a:spcPct val="115000"/>
              </a:lnSpc>
              <a:spcBef>
                <a:spcPts val="0"/>
              </a:spcBef>
              <a:spcAft>
                <a:spcPts val="0"/>
              </a:spcAft>
              <a:buClr>
                <a:srgbClr val="000000"/>
              </a:buClr>
              <a:buSzPts val="1600"/>
              <a:buFont typeface="Arial"/>
              <a:buNone/>
            </a:pPr>
            <a:r>
              <a:rPr lang="pt-BR" sz="1600" b="0" i="0" u="none" strike="noStrike" cap="none" dirty="0">
                <a:solidFill>
                  <a:srgbClr val="141414"/>
                </a:solidFill>
                <a:latin typeface="Calibri"/>
                <a:ea typeface="Calibri"/>
                <a:cs typeface="Calibri"/>
                <a:sym typeface="Calibri"/>
              </a:rPr>
              <a:t>Sócio da </a:t>
            </a:r>
            <a:r>
              <a:rPr lang="pt-BR" sz="1600" b="1" i="0" u="sng" strike="noStrike" cap="none" dirty="0">
                <a:solidFill>
                  <a:srgbClr val="141414"/>
                </a:solidFill>
                <a:latin typeface="Calibri"/>
                <a:ea typeface="Calibri"/>
                <a:cs typeface="Calibri"/>
                <a:sym typeface="Calibri"/>
              </a:rPr>
              <a:t>DALAGO ADVOCACIA e LÚMINA SOLUÇÕES INTELIGENTES </a:t>
            </a:r>
            <a:r>
              <a:rPr lang="pt-BR" sz="1600" b="0" i="0" u="none" strike="noStrike" cap="none" dirty="0">
                <a:solidFill>
                  <a:srgbClr val="141414"/>
                </a:solidFill>
                <a:latin typeface="Calibri"/>
                <a:ea typeface="Calibri"/>
                <a:cs typeface="Calibri"/>
                <a:sym typeface="Calibri"/>
              </a:rPr>
              <a:t>onde </a:t>
            </a:r>
            <a:r>
              <a:rPr lang="pt-BR" sz="1600" b="1" i="0" u="none" strike="noStrike" cap="none" dirty="0">
                <a:solidFill>
                  <a:srgbClr val="141414"/>
                </a:solidFill>
                <a:latin typeface="Calibri"/>
                <a:ea typeface="Calibri"/>
                <a:cs typeface="Calibri"/>
                <a:sym typeface="Calibri"/>
              </a:rPr>
              <a:t>advoga e assessora</a:t>
            </a:r>
            <a:r>
              <a:rPr lang="pt-BR" sz="1600" b="0" i="0" u="none" strike="noStrike" cap="none" dirty="0">
                <a:solidFill>
                  <a:srgbClr val="141414"/>
                </a:solidFill>
                <a:latin typeface="Calibri"/>
                <a:ea typeface="Calibri"/>
                <a:cs typeface="Calibri"/>
                <a:sym typeface="Calibri"/>
              </a:rPr>
              <a:t> </a:t>
            </a:r>
            <a:r>
              <a:rPr lang="pt-BR" sz="1600" b="1" i="0" u="none" strike="noStrike" cap="none" dirty="0">
                <a:solidFill>
                  <a:srgbClr val="000000"/>
                </a:solidFill>
                <a:latin typeface="Calibri"/>
                <a:ea typeface="Calibri"/>
                <a:cs typeface="Calibri"/>
                <a:sym typeface="Calibri"/>
              </a:rPr>
              <a:t>fornecedores da Administração Pública</a:t>
            </a:r>
            <a:r>
              <a:rPr lang="pt-BR" sz="1600" b="1" i="0" u="none" strike="noStrike" cap="none" dirty="0">
                <a:solidFill>
                  <a:srgbClr val="141414"/>
                </a:solidFill>
                <a:latin typeface="Calibri"/>
                <a:ea typeface="Calibri"/>
                <a:cs typeface="Calibri"/>
                <a:sym typeface="Calibri"/>
              </a:rPr>
              <a:t> e presta serviços para Municípios (consultorias, assessorias, treinamentos e projetos).</a:t>
            </a:r>
            <a:r>
              <a:rPr lang="pt-BR" sz="1600" b="0" i="0" u="none" strike="noStrike" cap="none" dirty="0">
                <a:solidFill>
                  <a:srgbClr val="141414"/>
                </a:solidFill>
                <a:latin typeface="Calibri"/>
                <a:ea typeface="Calibri"/>
                <a:cs typeface="Calibri"/>
                <a:sym typeface="Calibri"/>
              </a:rPr>
              <a:t> </a:t>
            </a:r>
          </a:p>
          <a:p>
            <a:pPr marL="457200" marR="0" lvl="1" indent="0" algn="just" rtl="0">
              <a:lnSpc>
                <a:spcPct val="115000"/>
              </a:lnSpc>
              <a:spcBef>
                <a:spcPts val="0"/>
              </a:spcBef>
              <a:spcAft>
                <a:spcPts val="0"/>
              </a:spcAft>
              <a:buClr>
                <a:srgbClr val="000000"/>
              </a:buClr>
              <a:buSzPts val="1600"/>
              <a:buFont typeface="Arial"/>
              <a:buNone/>
            </a:pPr>
            <a:endParaRPr lang="pt-BR" sz="1600" b="0" i="0" u="none" strike="noStrike" cap="none" dirty="0">
              <a:solidFill>
                <a:srgbClr val="141414"/>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Mestrando em Direito – </a:t>
            </a:r>
            <a:r>
              <a:rPr lang="pt-BR" sz="1600" b="0" i="0" u="none" strike="noStrike" cap="none" dirty="0" err="1">
                <a:solidFill>
                  <a:srgbClr val="141414"/>
                </a:solidFill>
                <a:latin typeface="Calibri"/>
                <a:ea typeface="Calibri"/>
                <a:cs typeface="Calibri"/>
                <a:sym typeface="Calibri"/>
              </a:rPr>
              <a:t>Unochapecó</a:t>
            </a:r>
            <a:endParaRPr lang="pt-BR" sz="1600" b="0" i="0" u="none" strike="noStrike" cap="none" dirty="0">
              <a:solidFill>
                <a:srgbClr val="141414"/>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Pós-Graduado em Direito Público Administrativo, Constitucional e Tributário pela PUC/RS</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Pós-Graduado em Licitações e Contratos Administrativos pela FAEL/PR</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Pós Graduado em Práticas Sociais pela Faculdade São Fidélis/RJ</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err="1">
                <a:solidFill>
                  <a:srgbClr val="141414"/>
                </a:solidFill>
                <a:latin typeface="Calibri"/>
                <a:ea typeface="Calibri"/>
                <a:cs typeface="Calibri"/>
                <a:sym typeface="Calibri"/>
              </a:rPr>
              <a:t>Ex</a:t>
            </a:r>
            <a:r>
              <a:rPr lang="pt-BR" sz="1600" b="0" i="0" u="none" strike="noStrike" cap="none" dirty="0">
                <a:solidFill>
                  <a:srgbClr val="141414"/>
                </a:solidFill>
                <a:latin typeface="Calibri"/>
                <a:ea typeface="Calibri"/>
                <a:cs typeface="Calibri"/>
                <a:sym typeface="Calibri"/>
              </a:rPr>
              <a:t> Coordenador de Projetos, Gerente de Finanças, Diretor de Compras, Técnico de Compras, Assessor Jurídico Municipal, Leiloeiro, Pregoeiro, Presidente da Comissão de Licitação e Agente de Contratação</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Consultor do Sebrae/SC nas áreas de compras públicas, Direito Administrativo e Empresarial.</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Consultor e Professor da Escola de Gestão Pública Municipal – EGEM</a:t>
            </a:r>
            <a:endParaRPr lang="pt-BR" dirty="0"/>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Professor da </a:t>
            </a:r>
            <a:r>
              <a:rPr lang="pt-BR" sz="1600" b="0" i="0" u="none" strike="noStrike" cap="none" dirty="0" err="1">
                <a:solidFill>
                  <a:srgbClr val="141414"/>
                </a:solidFill>
                <a:latin typeface="Calibri"/>
                <a:ea typeface="Calibri"/>
                <a:cs typeface="Calibri"/>
                <a:sym typeface="Calibri"/>
              </a:rPr>
              <a:t>Uniflex</a:t>
            </a:r>
            <a:r>
              <a:rPr lang="pt-BR" sz="1600" b="0" i="0" u="none" strike="noStrike" cap="none" dirty="0">
                <a:solidFill>
                  <a:srgbClr val="141414"/>
                </a:solidFill>
                <a:latin typeface="Calibri"/>
                <a:ea typeface="Calibri"/>
                <a:cs typeface="Calibri"/>
                <a:sym typeface="Calibri"/>
              </a:rPr>
              <a:t> – Curitiba</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Possui mais de </a:t>
            </a:r>
            <a:r>
              <a:rPr lang="pt-BR" sz="1600" dirty="0">
                <a:solidFill>
                  <a:srgbClr val="141414"/>
                </a:solidFill>
                <a:latin typeface="Calibri"/>
                <a:ea typeface="Calibri"/>
                <a:cs typeface="Calibri"/>
                <a:sym typeface="Calibri"/>
              </a:rPr>
              <a:t>8 </a:t>
            </a:r>
            <a:r>
              <a:rPr lang="pt-BR" sz="1600" b="0" i="0" u="none" strike="noStrike" cap="none" dirty="0">
                <a:solidFill>
                  <a:srgbClr val="141414"/>
                </a:solidFill>
                <a:latin typeface="Calibri"/>
                <a:ea typeface="Calibri"/>
                <a:cs typeface="Calibri"/>
                <a:sym typeface="Calibri"/>
              </a:rPr>
              <a:t>anos de experiência com Licitações e Contratos Administrativos</a:t>
            </a:r>
            <a:endParaRPr lang="pt-BR" sz="1600" b="0" i="0" u="none" strike="noStrike" cap="none" dirty="0">
              <a:solidFill>
                <a:srgbClr val="000000"/>
              </a:solidFill>
              <a:latin typeface="Calibri"/>
              <a:ea typeface="Calibri"/>
              <a:cs typeface="Calibri"/>
              <a:sym typeface="Calibri"/>
            </a:endParaRPr>
          </a:p>
          <a:p>
            <a:pPr marL="457200" marR="0" lvl="1" indent="0" algn="ctr" rtl="0">
              <a:lnSpc>
                <a:spcPct val="115000"/>
              </a:lnSpc>
              <a:spcBef>
                <a:spcPts val="0"/>
              </a:spcBef>
              <a:spcAft>
                <a:spcPts val="0"/>
              </a:spcAft>
              <a:buClr>
                <a:srgbClr val="000000"/>
              </a:buClr>
              <a:buSzPts val="1600"/>
              <a:buFont typeface="Arial"/>
              <a:buNone/>
            </a:pPr>
            <a:endParaRPr sz="1600" b="1" i="0" u="none" strike="noStrike" cap="none" dirty="0">
              <a:solidFill>
                <a:srgbClr val="141414"/>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1200"/>
              <a:buFont typeface="Arial"/>
              <a:buNone/>
            </a:pPr>
            <a:br>
              <a:rPr lang="pt-BR" sz="1200" b="0" i="0" u="none" strike="noStrike" cap="none" dirty="0">
                <a:solidFill>
                  <a:srgbClr val="000000"/>
                </a:solidFill>
                <a:latin typeface="Calibri"/>
                <a:ea typeface="Calibri"/>
                <a:cs typeface="Calibri"/>
                <a:sym typeface="Calibri"/>
              </a:rPr>
            </a:br>
            <a:endParaRPr sz="12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72A1ED4-93C7-5C62-AFB6-9C276DD1A8D5}"/>
            </a:ext>
          </a:extLst>
        </p:cNvPr>
        <p:cNvGrpSpPr/>
        <p:nvPr/>
      </p:nvGrpSpPr>
      <p:grpSpPr>
        <a:xfrm>
          <a:off x="0" y="0"/>
          <a:ext cx="0" cy="0"/>
          <a:chOff x="0" y="0"/>
          <a:chExt cx="0" cy="0"/>
        </a:xfrm>
      </p:grpSpPr>
      <p:pic>
        <p:nvPicPr>
          <p:cNvPr id="88" name="Google Shape;88;p6">
            <a:extLst>
              <a:ext uri="{FF2B5EF4-FFF2-40B4-BE49-F238E27FC236}">
                <a16:creationId xmlns:a16="http://schemas.microsoft.com/office/drawing/2014/main" id="{C56EBDA2-44C8-A156-C971-CBEBECDF380C}"/>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 name="Google Shape;89;p6">
            <a:extLst>
              <a:ext uri="{FF2B5EF4-FFF2-40B4-BE49-F238E27FC236}">
                <a16:creationId xmlns:a16="http://schemas.microsoft.com/office/drawing/2014/main" id="{77A11DB1-3B7E-FC43-A02F-91A693768CCB}"/>
              </a:ext>
            </a:extLst>
          </p:cNvPr>
          <p:cNvSpPr txBox="1"/>
          <p:nvPr/>
        </p:nvSpPr>
        <p:spPr>
          <a:xfrm>
            <a:off x="638987" y="941329"/>
            <a:ext cx="6591650" cy="1571554"/>
          </a:xfrm>
          <a:prstGeom prst="rect">
            <a:avLst/>
          </a:prstGeom>
          <a:noFill/>
          <a:ln>
            <a:noFill/>
          </a:ln>
        </p:spPr>
        <p:txBody>
          <a:bodyPr spcFirstLastPara="1" wrap="square" lIns="91425" tIns="91425" rIns="91425" bIns="91425" anchor="t" anchorCtr="0">
            <a:spAutoFit/>
          </a:bodyPr>
          <a:lstStyle/>
          <a:p>
            <a:pPr>
              <a:lnSpc>
                <a:spcPct val="107000"/>
              </a:lnSpc>
              <a:spcAft>
                <a:spcPts val="800"/>
              </a:spcAft>
            </a:pPr>
            <a:r>
              <a:rPr lang="pt-BR" sz="3900" b="1" dirty="0">
                <a:solidFill>
                  <a:srgbClr val="FF6C00"/>
                </a:solidFill>
                <a:latin typeface="Montserrat"/>
              </a:rPr>
              <a:t>PUBLICIDADE DOS ATOS OFICIAIS</a:t>
            </a:r>
          </a:p>
        </p:txBody>
      </p:sp>
    </p:spTree>
    <p:extLst>
      <p:ext uri="{BB962C8B-B14F-4D97-AF65-F5344CB8AC3E}">
        <p14:creationId xmlns:p14="http://schemas.microsoft.com/office/powerpoint/2010/main" val="340721239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4663</Words>
  <Application>Microsoft Office PowerPoint</Application>
  <PresentationFormat>Apresentação na tela (16:9)</PresentationFormat>
  <Paragraphs>242</Paragraphs>
  <Slides>59</Slides>
  <Notes>59</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59</vt:i4>
      </vt:variant>
    </vt:vector>
  </HeadingPairs>
  <TitlesOfParts>
    <vt:vector size="65" baseType="lpstr">
      <vt:lpstr>Arial</vt:lpstr>
      <vt:lpstr>Calibri</vt:lpstr>
      <vt:lpstr>Montserrat</vt:lpstr>
      <vt:lpstr>Times New Roman</vt:lpstr>
      <vt:lpstr>Simple Light</vt:lpstr>
      <vt:lpstr>PDF</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INTRODUÇÃO</vt:lpstr>
      <vt:lpstr>INTRODUÇÃO</vt:lpstr>
      <vt:lpstr>INTRODUÇÃO</vt:lpstr>
      <vt:lpstr>INTRODUÇÃO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7</cp:revision>
  <dcterms:modified xsi:type="dcterms:W3CDTF">2025-01-29T02:15:44Z</dcterms:modified>
</cp:coreProperties>
</file>